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5478" y="388822"/>
            <a:ext cx="9121140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2010" y="2615201"/>
            <a:ext cx="16985615" cy="665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ibility@saces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ta.org/national-product-search?keys&amp;type=All&amp;tid=A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counseling.org/resources/aca-code-of-ethic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clideo.com/add-subtitles-to-video" TargetMode="External"/><Relationship Id="rId4" Type="http://schemas.openxmlformats.org/officeDocument/2006/relationships/hyperlink" Target="https://www.youtube.com/watch?v=8wZARTDbNm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_TEk94B9Q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d_TEk94B9Q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3907" y="9310233"/>
            <a:ext cx="13939519" cy="142875"/>
          </a:xfrm>
          <a:custGeom>
            <a:avLst/>
            <a:gdLst/>
            <a:ahLst/>
            <a:cxnLst/>
            <a:rect l="l" t="t" r="r" b="b"/>
            <a:pathLst>
              <a:path w="13939519" h="142875">
                <a:moveTo>
                  <a:pt x="13866162" y="142874"/>
                </a:moveTo>
                <a:lnTo>
                  <a:pt x="72845" y="142874"/>
                </a:lnTo>
                <a:lnTo>
                  <a:pt x="44491" y="137261"/>
                </a:lnTo>
                <a:lnTo>
                  <a:pt x="21336" y="121951"/>
                </a:lnTo>
                <a:lnTo>
                  <a:pt x="5724" y="99244"/>
                </a:lnTo>
                <a:lnTo>
                  <a:pt x="0" y="71437"/>
                </a:lnTo>
                <a:lnTo>
                  <a:pt x="5724" y="43630"/>
                </a:lnTo>
                <a:lnTo>
                  <a:pt x="21336" y="20923"/>
                </a:lnTo>
                <a:lnTo>
                  <a:pt x="44491" y="5613"/>
                </a:lnTo>
                <a:lnTo>
                  <a:pt x="72845" y="0"/>
                </a:lnTo>
                <a:lnTo>
                  <a:pt x="13866162" y="0"/>
                </a:lnTo>
                <a:lnTo>
                  <a:pt x="13894516" y="5613"/>
                </a:lnTo>
                <a:lnTo>
                  <a:pt x="13917671" y="20923"/>
                </a:lnTo>
                <a:lnTo>
                  <a:pt x="13933282" y="43630"/>
                </a:lnTo>
                <a:lnTo>
                  <a:pt x="13939007" y="71437"/>
                </a:lnTo>
                <a:lnTo>
                  <a:pt x="13933282" y="99244"/>
                </a:lnTo>
                <a:lnTo>
                  <a:pt x="13917671" y="121951"/>
                </a:lnTo>
                <a:lnTo>
                  <a:pt x="13894516" y="137261"/>
                </a:lnTo>
                <a:lnTo>
                  <a:pt x="13866162" y="14287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6049" y="6388275"/>
            <a:ext cx="8443595" cy="512445"/>
          </a:xfrm>
          <a:custGeom>
            <a:avLst/>
            <a:gdLst/>
            <a:ahLst/>
            <a:cxnLst/>
            <a:rect l="l" t="t" r="r" b="b"/>
            <a:pathLst>
              <a:path w="8443595" h="512445">
                <a:moveTo>
                  <a:pt x="374530" y="0"/>
                </a:moveTo>
                <a:lnTo>
                  <a:pt x="8350241" y="0"/>
                </a:lnTo>
                <a:lnTo>
                  <a:pt x="8397221" y="2931"/>
                </a:lnTo>
                <a:lnTo>
                  <a:pt x="8442460" y="11490"/>
                </a:lnTo>
                <a:lnTo>
                  <a:pt x="8443354" y="11777"/>
                </a:lnTo>
              </a:path>
              <a:path w="8443595" h="512445">
                <a:moveTo>
                  <a:pt x="25210" y="512220"/>
                </a:moveTo>
                <a:lnTo>
                  <a:pt x="11438" y="468876"/>
                </a:lnTo>
                <a:lnTo>
                  <a:pt x="2918" y="423431"/>
                </a:lnTo>
                <a:lnTo>
                  <a:pt x="0" y="376237"/>
                </a:lnTo>
                <a:lnTo>
                  <a:pt x="2918" y="329043"/>
                </a:lnTo>
                <a:lnTo>
                  <a:pt x="11438" y="283598"/>
                </a:lnTo>
                <a:lnTo>
                  <a:pt x="25210" y="240254"/>
                </a:lnTo>
                <a:lnTo>
                  <a:pt x="43882" y="199366"/>
                </a:lnTo>
                <a:lnTo>
                  <a:pt x="67103" y="161284"/>
                </a:lnTo>
                <a:lnTo>
                  <a:pt x="94522" y="126363"/>
                </a:lnTo>
                <a:lnTo>
                  <a:pt x="125789" y="94953"/>
                </a:lnTo>
                <a:lnTo>
                  <a:pt x="160553" y="67409"/>
                </a:lnTo>
                <a:lnTo>
                  <a:pt x="198461" y="44082"/>
                </a:lnTo>
                <a:lnTo>
                  <a:pt x="239164" y="25325"/>
                </a:lnTo>
                <a:lnTo>
                  <a:pt x="282311" y="11490"/>
                </a:lnTo>
                <a:lnTo>
                  <a:pt x="327549" y="2931"/>
                </a:lnTo>
                <a:lnTo>
                  <a:pt x="374530" y="0"/>
                </a:lnTo>
              </a:path>
            </a:pathLst>
          </a:custGeom>
          <a:ln w="76359">
            <a:solidFill>
              <a:srgbClr val="2D8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871" y="2997331"/>
            <a:ext cx="14334490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7000" i="1" spc="-355" dirty="0">
                <a:solidFill>
                  <a:srgbClr val="2D8BB9"/>
                </a:solidFill>
                <a:latin typeface="Verdana"/>
                <a:cs typeface="Verdana"/>
              </a:rPr>
              <a:t>PRESENTER</a:t>
            </a:r>
            <a:r>
              <a:rPr sz="7000" i="1" spc="-919" dirty="0">
                <a:solidFill>
                  <a:srgbClr val="2D8BB9"/>
                </a:solidFill>
                <a:latin typeface="Verdana"/>
                <a:cs typeface="Verdana"/>
              </a:rPr>
              <a:t> </a:t>
            </a:r>
            <a:r>
              <a:rPr sz="7000" i="1" spc="-690" dirty="0">
                <a:solidFill>
                  <a:srgbClr val="2D8BB9"/>
                </a:solidFill>
                <a:latin typeface="Verdana"/>
                <a:cs typeface="Verdana"/>
              </a:rPr>
              <a:t>GUIDELINES</a:t>
            </a:r>
            <a:r>
              <a:rPr sz="7000" i="1" spc="-915" dirty="0">
                <a:solidFill>
                  <a:srgbClr val="2D8BB9"/>
                </a:solidFill>
                <a:latin typeface="Verdana"/>
                <a:cs typeface="Verdana"/>
              </a:rPr>
              <a:t> </a:t>
            </a:r>
            <a:r>
              <a:rPr sz="7000" i="1" spc="-470" dirty="0">
                <a:solidFill>
                  <a:srgbClr val="2D8BB9"/>
                </a:solidFill>
                <a:latin typeface="Verdana"/>
                <a:cs typeface="Verdana"/>
              </a:rPr>
              <a:t>FOR </a:t>
            </a:r>
            <a:r>
              <a:rPr sz="7000" i="1" spc="-550" dirty="0">
                <a:solidFill>
                  <a:srgbClr val="2D8BB9"/>
                </a:solidFill>
                <a:latin typeface="Verdana"/>
                <a:cs typeface="Verdana"/>
              </a:rPr>
              <a:t>ACCESSIBILITY</a:t>
            </a:r>
            <a:r>
              <a:rPr sz="7000" i="1" spc="-900" dirty="0">
                <a:solidFill>
                  <a:srgbClr val="2D8BB9"/>
                </a:solidFill>
                <a:latin typeface="Verdana"/>
                <a:cs typeface="Verdana"/>
              </a:rPr>
              <a:t> </a:t>
            </a:r>
            <a:r>
              <a:rPr sz="7000" i="1" spc="-490" dirty="0">
                <a:solidFill>
                  <a:srgbClr val="2D8BB9"/>
                </a:solidFill>
                <a:latin typeface="Verdana"/>
                <a:cs typeface="Verdana"/>
              </a:rPr>
              <a:t>AND</a:t>
            </a:r>
            <a:r>
              <a:rPr sz="7000" i="1" spc="-900" dirty="0">
                <a:solidFill>
                  <a:srgbClr val="2D8BB9"/>
                </a:solidFill>
                <a:latin typeface="Verdana"/>
                <a:cs typeface="Verdana"/>
              </a:rPr>
              <a:t> </a:t>
            </a:r>
            <a:r>
              <a:rPr sz="7000" i="1" spc="-735" dirty="0">
                <a:solidFill>
                  <a:srgbClr val="2D8BB9"/>
                </a:solidFill>
                <a:latin typeface="Verdana"/>
                <a:cs typeface="Verdana"/>
              </a:rPr>
              <a:t>INCLUSION</a:t>
            </a:r>
            <a:endParaRPr sz="7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3916"/>
            <a:ext cx="3697412" cy="66830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8288000" cy="8413115"/>
            <a:chOff x="0" y="0"/>
            <a:chExt cx="18288000" cy="84131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5175" y="0"/>
              <a:ext cx="6152823" cy="8412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333999" cy="12668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94526" y="6550161"/>
            <a:ext cx="82080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7070" algn="l"/>
              </a:tabLst>
            </a:pPr>
            <a:r>
              <a:rPr sz="2400" spc="145" dirty="0">
                <a:latin typeface="Calibri"/>
                <a:cs typeface="Calibri"/>
              </a:rPr>
              <a:t>Prepared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By: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70" dirty="0">
                <a:latin typeface="Calibri"/>
                <a:cs typeface="Calibri"/>
              </a:rPr>
              <a:t>SACES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170" dirty="0">
                <a:latin typeface="Calibri"/>
                <a:cs typeface="Calibri"/>
              </a:rPr>
              <a:t>Conference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Accessibility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170" dirty="0">
                <a:latin typeface="Calibri"/>
                <a:cs typeface="Calibri"/>
              </a:rPr>
              <a:t>Committee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06" y="1253153"/>
            <a:ext cx="570547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The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Southern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Association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for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Counselor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Education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and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Supervision SACES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Conference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2022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logo;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is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rising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sun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image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with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yellows,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greens, </a:t>
            </a:r>
            <a:r>
              <a:rPr sz="1400" dirty="0">
                <a:latin typeface="Tahoma"/>
                <a:cs typeface="Tahoma"/>
              </a:rPr>
              <a:t>and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blues.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and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ship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with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Baltimore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written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on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the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side.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8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04" y="3239485"/>
            <a:ext cx="209550" cy="209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04" y="4896834"/>
            <a:ext cx="209550" cy="209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04" y="7382859"/>
            <a:ext cx="209550" cy="2095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62314" y="2831802"/>
            <a:ext cx="16351885" cy="499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4700" spc="245" dirty="0">
                <a:latin typeface="Tahoma"/>
                <a:cs typeface="Tahoma"/>
              </a:rPr>
              <a:t>Do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200" dirty="0">
                <a:latin typeface="Tahoma"/>
                <a:cs typeface="Tahoma"/>
              </a:rPr>
              <a:t>not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55" dirty="0">
                <a:latin typeface="Tahoma"/>
                <a:cs typeface="Tahoma"/>
              </a:rPr>
              <a:t>rearrange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55" dirty="0">
                <a:latin typeface="Tahoma"/>
                <a:cs typeface="Tahoma"/>
              </a:rPr>
              <a:t>the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254" dirty="0">
                <a:latin typeface="Tahoma"/>
                <a:cs typeface="Tahoma"/>
              </a:rPr>
              <a:t>rooms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80" dirty="0">
                <a:latin typeface="Tahoma"/>
                <a:cs typeface="Tahoma"/>
              </a:rPr>
              <a:t>in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a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29" dirty="0">
                <a:latin typeface="Tahoma"/>
                <a:cs typeface="Tahoma"/>
              </a:rPr>
              <a:t>manner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30" dirty="0">
                <a:latin typeface="Tahoma"/>
                <a:cs typeface="Tahoma"/>
              </a:rPr>
              <a:t>that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75" dirty="0">
                <a:latin typeface="Tahoma"/>
                <a:cs typeface="Tahoma"/>
              </a:rPr>
              <a:t>may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80" dirty="0">
                <a:latin typeface="Tahoma"/>
                <a:cs typeface="Tahoma"/>
              </a:rPr>
              <a:t>prohibit </a:t>
            </a:r>
            <a:r>
              <a:rPr sz="4700" spc="50" dirty="0">
                <a:latin typeface="Tahoma"/>
                <a:cs typeface="Tahoma"/>
              </a:rPr>
              <a:t>access.</a:t>
            </a:r>
            <a:endParaRPr sz="4700">
              <a:latin typeface="Tahoma"/>
              <a:cs typeface="Tahoma"/>
            </a:endParaRPr>
          </a:p>
          <a:p>
            <a:pPr marL="12700" marR="488315" algn="just">
              <a:lnSpc>
                <a:spcPct val="115700"/>
              </a:lnSpc>
            </a:pPr>
            <a:r>
              <a:rPr sz="4700" spc="65" dirty="0">
                <a:latin typeface="Tahoma"/>
                <a:cs typeface="Tahoma"/>
              </a:rPr>
              <a:t>Face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55" dirty="0">
                <a:latin typeface="Tahoma"/>
                <a:cs typeface="Tahoma"/>
              </a:rPr>
              <a:t>the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65" dirty="0">
                <a:latin typeface="Tahoma"/>
                <a:cs typeface="Tahoma"/>
              </a:rPr>
              <a:t>audience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95" dirty="0">
                <a:latin typeface="Tahoma"/>
                <a:cs typeface="Tahoma"/>
              </a:rPr>
              <a:t>when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95" dirty="0">
                <a:latin typeface="Tahoma"/>
                <a:cs typeface="Tahoma"/>
              </a:rPr>
              <a:t>speaking.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250" dirty="0">
                <a:latin typeface="Tahoma"/>
                <a:cs typeface="Tahoma"/>
              </a:rPr>
              <a:t>Many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50" dirty="0">
                <a:latin typeface="Tahoma"/>
                <a:cs typeface="Tahoma"/>
              </a:rPr>
              <a:t>individuals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with </a:t>
            </a:r>
            <a:r>
              <a:rPr sz="4700" spc="150" dirty="0">
                <a:latin typeface="Tahoma"/>
                <a:cs typeface="Tahoma"/>
              </a:rPr>
              <a:t>hearing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245" dirty="0">
                <a:latin typeface="Tahoma"/>
                <a:cs typeface="Tahoma"/>
              </a:rPr>
              <a:t>or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50" dirty="0">
                <a:latin typeface="Tahoma"/>
                <a:cs typeface="Tahoma"/>
              </a:rPr>
              <a:t>attention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85" dirty="0">
                <a:latin typeface="Tahoma"/>
                <a:cs typeface="Tahoma"/>
              </a:rPr>
              <a:t>disorders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rely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265" dirty="0">
                <a:latin typeface="Tahoma"/>
                <a:cs typeface="Tahoma"/>
              </a:rPr>
              <a:t>on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watching</a:t>
            </a:r>
            <a:r>
              <a:rPr sz="4700" spc="-229" dirty="0">
                <a:latin typeface="Tahoma"/>
                <a:cs typeface="Tahoma"/>
              </a:rPr>
              <a:t> </a:t>
            </a:r>
            <a:r>
              <a:rPr sz="4700" spc="220" dirty="0">
                <a:latin typeface="Tahoma"/>
                <a:cs typeface="Tahoma"/>
              </a:rPr>
              <a:t>someone </a:t>
            </a:r>
            <a:r>
              <a:rPr sz="4700" spc="150" dirty="0">
                <a:latin typeface="Tahoma"/>
                <a:cs typeface="Tahoma"/>
              </a:rPr>
              <a:t>speak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75" dirty="0">
                <a:latin typeface="Tahoma"/>
                <a:cs typeface="Tahoma"/>
              </a:rPr>
              <a:t>to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95" dirty="0">
                <a:latin typeface="Tahoma"/>
                <a:cs typeface="Tahoma"/>
              </a:rPr>
              <a:t>understand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55" dirty="0">
                <a:latin typeface="Tahoma"/>
                <a:cs typeface="Tahoma"/>
              </a:rPr>
              <a:t>the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05" dirty="0">
                <a:latin typeface="Tahoma"/>
                <a:cs typeface="Tahoma"/>
              </a:rPr>
              <a:t>material.</a:t>
            </a:r>
            <a:endParaRPr sz="47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885"/>
              </a:spcBef>
            </a:pPr>
            <a:r>
              <a:rPr sz="4700" spc="114" dirty="0">
                <a:latin typeface="Tahoma"/>
                <a:cs typeface="Tahoma"/>
              </a:rPr>
              <a:t>Repeat</a:t>
            </a:r>
            <a:r>
              <a:rPr sz="4700" spc="-220" dirty="0">
                <a:latin typeface="Tahoma"/>
                <a:cs typeface="Tahoma"/>
              </a:rPr>
              <a:t> </a:t>
            </a:r>
            <a:r>
              <a:rPr sz="4700" spc="245" dirty="0">
                <a:latin typeface="Tahoma"/>
                <a:cs typeface="Tahoma"/>
              </a:rPr>
              <a:t>or</a:t>
            </a:r>
            <a:r>
              <a:rPr sz="4700" spc="-215" dirty="0">
                <a:latin typeface="Tahoma"/>
                <a:cs typeface="Tahoma"/>
              </a:rPr>
              <a:t> </a:t>
            </a:r>
            <a:r>
              <a:rPr sz="4700" dirty="0">
                <a:latin typeface="Tahoma"/>
                <a:cs typeface="Tahoma"/>
              </a:rPr>
              <a:t>re-</a:t>
            </a:r>
            <a:r>
              <a:rPr sz="4700" spc="220" dirty="0">
                <a:latin typeface="Tahoma"/>
                <a:cs typeface="Tahoma"/>
              </a:rPr>
              <a:t>word</a:t>
            </a:r>
            <a:r>
              <a:rPr sz="4700" spc="-220" dirty="0">
                <a:latin typeface="Tahoma"/>
                <a:cs typeface="Tahoma"/>
              </a:rPr>
              <a:t> </a:t>
            </a:r>
            <a:r>
              <a:rPr sz="4700" spc="114" dirty="0">
                <a:latin typeface="Tahoma"/>
                <a:cs typeface="Tahoma"/>
              </a:rPr>
              <a:t>lengthy</a:t>
            </a:r>
            <a:r>
              <a:rPr sz="4700" spc="-215" dirty="0">
                <a:latin typeface="Tahoma"/>
                <a:cs typeface="Tahoma"/>
              </a:rPr>
              <a:t> </a:t>
            </a:r>
            <a:r>
              <a:rPr sz="4700" spc="245" dirty="0">
                <a:latin typeface="Tahoma"/>
                <a:cs typeface="Tahoma"/>
              </a:rPr>
              <a:t>or</a:t>
            </a:r>
            <a:r>
              <a:rPr sz="4700" spc="-220" dirty="0">
                <a:latin typeface="Tahoma"/>
                <a:cs typeface="Tahoma"/>
              </a:rPr>
              <a:t> </a:t>
            </a:r>
            <a:r>
              <a:rPr sz="4700" spc="190" dirty="0">
                <a:latin typeface="Tahoma"/>
                <a:cs typeface="Tahoma"/>
              </a:rPr>
              <a:t>complex</a:t>
            </a:r>
            <a:r>
              <a:rPr sz="4700" spc="-215" dirty="0">
                <a:latin typeface="Tahoma"/>
                <a:cs typeface="Tahoma"/>
              </a:rPr>
              <a:t> </a:t>
            </a:r>
            <a:r>
              <a:rPr sz="4700" spc="175" dirty="0">
                <a:latin typeface="Tahoma"/>
                <a:cs typeface="Tahoma"/>
              </a:rPr>
              <a:t>oral</a:t>
            </a:r>
            <a:r>
              <a:rPr sz="4700" spc="-215" dirty="0">
                <a:latin typeface="Tahoma"/>
                <a:cs typeface="Tahoma"/>
              </a:rPr>
              <a:t> </a:t>
            </a:r>
            <a:r>
              <a:rPr sz="4700" spc="114" dirty="0">
                <a:latin typeface="Tahoma"/>
                <a:cs typeface="Tahoma"/>
              </a:rPr>
              <a:t>directions.</a:t>
            </a:r>
            <a:endParaRPr sz="47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"/>
            <a:ext cx="4571999" cy="10858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pc="700" dirty="0"/>
              <a:t>EFFECTIVE</a:t>
            </a:r>
            <a:r>
              <a:rPr spc="-75" dirty="0"/>
              <a:t> </a:t>
            </a:r>
            <a:r>
              <a:rPr spc="470" dirty="0"/>
              <a:t>COMMUNICATION GUIDELINES: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9398" y="1084181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85" dirty="0">
                <a:latin typeface="Verdana"/>
                <a:cs typeface="Verdana"/>
              </a:rPr>
              <a:t>SACES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logo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4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4" y="3065613"/>
            <a:ext cx="200024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4" y="3846663"/>
            <a:ext cx="200024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4" y="4627712"/>
            <a:ext cx="200024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7121" y="2688409"/>
            <a:ext cx="17331690" cy="471170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4400" spc="-40" dirty="0">
                <a:latin typeface="Lucida Sans Unicode"/>
                <a:cs typeface="Lucida Sans Unicode"/>
              </a:rPr>
              <a:t>Repeat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105" dirty="0">
                <a:latin typeface="Lucida Sans Unicode"/>
                <a:cs typeface="Lucida Sans Unicode"/>
              </a:rPr>
              <a:t>questions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and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90" dirty="0">
                <a:latin typeface="Lucida Sans Unicode"/>
                <a:cs typeface="Lucida Sans Unicode"/>
              </a:rPr>
              <a:t>comments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55" dirty="0">
                <a:latin typeface="Lucida Sans Unicode"/>
                <a:cs typeface="Lucida Sans Unicode"/>
              </a:rPr>
              <a:t>from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75" dirty="0">
                <a:latin typeface="Lucida Sans Unicode"/>
                <a:cs typeface="Lucida Sans Unicode"/>
              </a:rPr>
              <a:t>audience</a:t>
            </a:r>
            <a:r>
              <a:rPr sz="4400" spc="-245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members.</a:t>
            </a:r>
            <a:endParaRPr sz="4400">
              <a:latin typeface="Lucida Sans Unicode"/>
              <a:cs typeface="Lucida Sans Unicode"/>
            </a:endParaRPr>
          </a:p>
          <a:p>
            <a:pPr marL="12700" marR="5080">
              <a:lnSpc>
                <a:spcPts val="6150"/>
              </a:lnSpc>
              <a:spcBef>
                <a:spcPts val="150"/>
              </a:spcBef>
            </a:pPr>
            <a:r>
              <a:rPr sz="4400" spc="-125" dirty="0">
                <a:latin typeface="Lucida Sans Unicode"/>
                <a:cs typeface="Lucida Sans Unicode"/>
              </a:rPr>
              <a:t>Always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try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to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preview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and</a:t>
            </a:r>
            <a:r>
              <a:rPr sz="4400" spc="-245" dirty="0">
                <a:latin typeface="Lucida Sans Unicode"/>
                <a:cs typeface="Lucida Sans Unicode"/>
              </a:rPr>
              <a:t> </a:t>
            </a:r>
            <a:r>
              <a:rPr sz="4400" spc="-120" dirty="0">
                <a:latin typeface="Lucida Sans Unicode"/>
                <a:cs typeface="Lucida Sans Unicode"/>
              </a:rPr>
              <a:t>summarize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85" dirty="0">
                <a:latin typeface="Lucida Sans Unicode"/>
                <a:cs typeface="Lucida Sans Unicode"/>
              </a:rPr>
              <a:t>content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135" dirty="0">
                <a:latin typeface="Lucida Sans Unicode"/>
                <a:cs typeface="Lucida Sans Unicode"/>
              </a:rPr>
              <a:t>during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55" dirty="0">
                <a:latin typeface="Lucida Sans Unicode"/>
                <a:cs typeface="Lucida Sans Unicode"/>
              </a:rPr>
              <a:t>each</a:t>
            </a:r>
            <a:r>
              <a:rPr sz="4400" spc="-245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session. </a:t>
            </a:r>
            <a:r>
              <a:rPr sz="4400" spc="-90" dirty="0">
                <a:latin typeface="Lucida Sans Unicode"/>
                <a:cs typeface="Lucida Sans Unicode"/>
              </a:rPr>
              <a:t>If</a:t>
            </a:r>
            <a:r>
              <a:rPr sz="4400" spc="-254" dirty="0">
                <a:latin typeface="Lucida Sans Unicode"/>
                <a:cs typeface="Lucida Sans Unicode"/>
              </a:rPr>
              <a:t> </a:t>
            </a:r>
            <a:r>
              <a:rPr sz="4400" spc="-65" dirty="0">
                <a:latin typeface="Lucida Sans Unicode"/>
                <a:cs typeface="Lucida Sans Unicode"/>
              </a:rPr>
              <a:t>you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use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a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board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or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a</a:t>
            </a:r>
            <a:r>
              <a:rPr sz="4400" spc="-254" dirty="0">
                <a:latin typeface="Lucida Sans Unicode"/>
                <a:cs typeface="Lucida Sans Unicode"/>
              </a:rPr>
              <a:t> </a:t>
            </a:r>
            <a:r>
              <a:rPr sz="4400" spc="-145" dirty="0">
                <a:latin typeface="Lucida Sans Unicode"/>
                <a:cs typeface="Lucida Sans Unicode"/>
              </a:rPr>
              <a:t>flip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chart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to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95" dirty="0">
                <a:latin typeface="Lucida Sans Unicode"/>
                <a:cs typeface="Lucida Sans Unicode"/>
              </a:rPr>
              <a:t>describe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110" dirty="0">
                <a:latin typeface="Lucida Sans Unicode"/>
                <a:cs typeface="Lucida Sans Unicode"/>
              </a:rPr>
              <a:t>information,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complete </a:t>
            </a:r>
            <a:r>
              <a:rPr sz="4400" spc="-60" dirty="0">
                <a:latin typeface="Lucida Sans Unicode"/>
                <a:cs typeface="Lucida Sans Unicode"/>
              </a:rPr>
              <a:t>some</a:t>
            </a:r>
            <a:r>
              <a:rPr sz="4400" spc="-290" dirty="0">
                <a:latin typeface="Lucida Sans Unicode"/>
                <a:cs typeface="Lucida Sans Unicode"/>
              </a:rPr>
              <a:t> </a:t>
            </a:r>
            <a:r>
              <a:rPr sz="4400" spc="-120" dirty="0">
                <a:latin typeface="Lucida Sans Unicode"/>
                <a:cs typeface="Lucida Sans Unicode"/>
              </a:rPr>
              <a:t>examples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114" dirty="0">
                <a:latin typeface="Lucida Sans Unicode"/>
                <a:cs typeface="Lucida Sans Unicode"/>
              </a:rPr>
              <a:t>in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65" dirty="0">
                <a:latin typeface="Lucida Sans Unicode"/>
                <a:cs typeface="Lucida Sans Unicode"/>
              </a:rPr>
              <a:t>advance</a:t>
            </a:r>
            <a:r>
              <a:rPr sz="4400" spc="-28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or</a:t>
            </a:r>
            <a:r>
              <a:rPr sz="4400" spc="-270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use</a:t>
            </a:r>
            <a:r>
              <a:rPr sz="4400" spc="-265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an</a:t>
            </a:r>
            <a:r>
              <a:rPr sz="4400" spc="-265" dirty="0">
                <a:latin typeface="Lucida Sans Unicode"/>
                <a:cs typeface="Lucida Sans Unicode"/>
              </a:rPr>
              <a:t> </a:t>
            </a:r>
            <a:r>
              <a:rPr sz="4400" spc="-35" dirty="0">
                <a:latin typeface="Lucida Sans Unicode"/>
                <a:cs typeface="Lucida Sans Unicode"/>
              </a:rPr>
              <a:t>overhead</a:t>
            </a:r>
            <a:r>
              <a:rPr sz="4400" spc="-270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projector, </a:t>
            </a:r>
            <a:r>
              <a:rPr sz="4400" spc="-35" dirty="0">
                <a:latin typeface="Lucida Sans Unicode"/>
                <a:cs typeface="Lucida Sans Unicode"/>
              </a:rPr>
              <a:t>PowerPoint,</a:t>
            </a:r>
            <a:r>
              <a:rPr sz="4400" spc="-295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or</a:t>
            </a:r>
            <a:r>
              <a:rPr sz="4400" spc="-260" dirty="0">
                <a:latin typeface="Lucida Sans Unicode"/>
                <a:cs typeface="Lucida Sans Unicode"/>
              </a:rPr>
              <a:t> </a:t>
            </a:r>
            <a:r>
              <a:rPr sz="4400" spc="-90" dirty="0">
                <a:latin typeface="Lucida Sans Unicode"/>
                <a:cs typeface="Lucida Sans Unicode"/>
              </a:rPr>
              <a:t>websites</a:t>
            </a:r>
            <a:r>
              <a:rPr sz="4400" spc="-260" dirty="0">
                <a:latin typeface="Lucida Sans Unicode"/>
                <a:cs typeface="Lucida Sans Unicode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to</a:t>
            </a:r>
            <a:r>
              <a:rPr sz="4400" spc="-260" dirty="0">
                <a:latin typeface="Lucida Sans Unicode"/>
                <a:cs typeface="Lucida Sans Unicode"/>
              </a:rPr>
              <a:t> </a:t>
            </a:r>
            <a:r>
              <a:rPr sz="4400" spc="-85" dirty="0">
                <a:latin typeface="Lucida Sans Unicode"/>
                <a:cs typeface="Lucida Sans Unicode"/>
              </a:rPr>
              <a:t>avoid</a:t>
            </a:r>
            <a:r>
              <a:rPr sz="4400" spc="-265" dirty="0">
                <a:latin typeface="Lucida Sans Unicode"/>
                <a:cs typeface="Lucida Sans Unicode"/>
              </a:rPr>
              <a:t> </a:t>
            </a:r>
            <a:r>
              <a:rPr sz="4400" spc="-125" dirty="0">
                <a:latin typeface="Lucida Sans Unicode"/>
                <a:cs typeface="Lucida Sans Unicode"/>
              </a:rPr>
              <a:t>turning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your</a:t>
            </a:r>
            <a:r>
              <a:rPr sz="4400" spc="-260" dirty="0">
                <a:latin typeface="Lucida Sans Unicode"/>
                <a:cs typeface="Lucida Sans Unicode"/>
              </a:rPr>
              <a:t> </a:t>
            </a:r>
            <a:r>
              <a:rPr sz="4400" spc="-150" dirty="0">
                <a:latin typeface="Lucida Sans Unicode"/>
                <a:cs typeface="Lucida Sans Unicode"/>
              </a:rPr>
              <a:t>back</a:t>
            </a:r>
            <a:r>
              <a:rPr sz="4400" spc="-250" dirty="0">
                <a:latin typeface="Lucida Sans Unicode"/>
                <a:cs typeface="Lucida Sans Unicode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to</a:t>
            </a:r>
            <a:r>
              <a:rPr sz="4400" spc="-265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the </a:t>
            </a:r>
            <a:r>
              <a:rPr sz="4400" spc="-75" dirty="0">
                <a:latin typeface="Lucida Sans Unicode"/>
                <a:cs typeface="Lucida Sans Unicode"/>
              </a:rPr>
              <a:t>audience</a:t>
            </a:r>
            <a:r>
              <a:rPr sz="4400" spc="-275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when</a:t>
            </a:r>
            <a:r>
              <a:rPr sz="4400" spc="-285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speaking.</a:t>
            </a:r>
            <a:endParaRPr sz="44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14824" cy="10286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pc="700" dirty="0"/>
              <a:t>EFFECTIVE</a:t>
            </a:r>
            <a:r>
              <a:rPr spc="-75" dirty="0"/>
              <a:t> </a:t>
            </a:r>
            <a:r>
              <a:rPr spc="470" dirty="0"/>
              <a:t>COMMUNICATION </a:t>
            </a:r>
            <a:r>
              <a:rPr spc="545" dirty="0"/>
              <a:t>GUIDELINES</a:t>
            </a:r>
            <a:r>
              <a:rPr spc="-50" dirty="0"/>
              <a:t> </a:t>
            </a:r>
            <a:r>
              <a:rPr spc="365" dirty="0"/>
              <a:t>CONT.: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138" y="1084177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4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15" y="3058628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15" y="5287478"/>
            <a:ext cx="190500" cy="190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15" y="6030428"/>
            <a:ext cx="190500" cy="190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3476" y="2695390"/>
            <a:ext cx="17402810" cy="448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sz="4200" spc="-30" dirty="0">
                <a:latin typeface="Lucida Sans Unicode"/>
                <a:cs typeface="Lucida Sans Unicode"/>
              </a:rPr>
              <a:t>Read</a:t>
            </a:r>
            <a:r>
              <a:rPr sz="4200" spc="-305" dirty="0">
                <a:latin typeface="Lucida Sans Unicode"/>
                <a:cs typeface="Lucida Sans Unicode"/>
              </a:rPr>
              <a:t> </a:t>
            </a:r>
            <a:r>
              <a:rPr sz="4200" spc="-70" dirty="0">
                <a:latin typeface="Lucida Sans Unicode"/>
                <a:cs typeface="Lucida Sans Unicode"/>
              </a:rPr>
              <a:t>aloud</a:t>
            </a:r>
            <a:r>
              <a:rPr sz="4200" spc="-260" dirty="0">
                <a:latin typeface="Lucida Sans Unicode"/>
                <a:cs typeface="Lucida Sans Unicode"/>
              </a:rPr>
              <a:t> </a:t>
            </a:r>
            <a:r>
              <a:rPr sz="4200" spc="-85" dirty="0">
                <a:latin typeface="Lucida Sans Unicode"/>
                <a:cs typeface="Lucida Sans Unicode"/>
              </a:rPr>
              <a:t>information</a:t>
            </a:r>
            <a:r>
              <a:rPr sz="4200" spc="-250" dirty="0">
                <a:latin typeface="Lucida Sans Unicode"/>
                <a:cs typeface="Lucida Sans Unicode"/>
              </a:rPr>
              <a:t> </a:t>
            </a:r>
            <a:r>
              <a:rPr sz="4200" spc="-55" dirty="0">
                <a:latin typeface="Lucida Sans Unicode"/>
                <a:cs typeface="Lucida Sans Unicode"/>
              </a:rPr>
              <a:t>presented</a:t>
            </a:r>
            <a:r>
              <a:rPr sz="4200" spc="-275" dirty="0">
                <a:latin typeface="Lucida Sans Unicode"/>
                <a:cs typeface="Lucida Sans Unicode"/>
              </a:rPr>
              <a:t> </a:t>
            </a:r>
            <a:r>
              <a:rPr sz="4200" spc="-20" dirty="0">
                <a:latin typeface="Lucida Sans Unicode"/>
                <a:cs typeface="Lucida Sans Unicode"/>
              </a:rPr>
              <a:t>on</a:t>
            </a:r>
            <a:r>
              <a:rPr sz="4200" spc="-254" dirty="0">
                <a:latin typeface="Lucida Sans Unicode"/>
                <a:cs typeface="Lucida Sans Unicode"/>
              </a:rPr>
              <a:t> </a:t>
            </a:r>
            <a:r>
              <a:rPr sz="4200" spc="-40" dirty="0">
                <a:latin typeface="Lucida Sans Unicode"/>
                <a:cs typeface="Lucida Sans Unicode"/>
              </a:rPr>
              <a:t>the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spc="-40" dirty="0">
                <a:latin typeface="Lucida Sans Unicode"/>
                <a:cs typeface="Lucida Sans Unicode"/>
              </a:rPr>
              <a:t>board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or</a:t>
            </a:r>
            <a:r>
              <a:rPr sz="4200" spc="-245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overhead.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spc="-220" dirty="0">
                <a:latin typeface="Lucida Sans Unicode"/>
                <a:cs typeface="Lucida Sans Unicode"/>
              </a:rPr>
              <a:t>Also,</a:t>
            </a:r>
            <a:r>
              <a:rPr sz="4200" spc="-114" dirty="0">
                <a:latin typeface="Lucida Sans Unicode"/>
                <a:cs typeface="Lucida Sans Unicode"/>
              </a:rPr>
              <a:t> </a:t>
            </a:r>
            <a:r>
              <a:rPr sz="4200" spc="-25" dirty="0">
                <a:latin typeface="Lucida Sans Unicode"/>
                <a:cs typeface="Lucida Sans Unicode"/>
              </a:rPr>
              <a:t>try </a:t>
            </a:r>
            <a:r>
              <a:rPr sz="4200" dirty="0">
                <a:latin typeface="Lucida Sans Unicode"/>
                <a:cs typeface="Lucida Sans Unicode"/>
              </a:rPr>
              <a:t>to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have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printed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copies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of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the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board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or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dirty="0">
                <a:latin typeface="Lucida Sans Unicode"/>
                <a:cs typeface="Lucida Sans Unicode"/>
              </a:rPr>
              <a:t>overhead</a:t>
            </a:r>
            <a:r>
              <a:rPr sz="4200" spc="110" dirty="0">
                <a:latin typeface="Lucida Sans Unicode"/>
                <a:cs typeface="Lucida Sans Unicode"/>
              </a:rPr>
              <a:t>  </a:t>
            </a:r>
            <a:r>
              <a:rPr sz="4200" spc="-10" dirty="0">
                <a:latin typeface="Lucida Sans Unicode"/>
                <a:cs typeface="Lucida Sans Unicode"/>
              </a:rPr>
              <a:t>information available.</a:t>
            </a:r>
            <a:endParaRPr sz="4200">
              <a:latin typeface="Lucida Sans Unicode"/>
              <a:cs typeface="Lucida Sans Unicode"/>
            </a:endParaRPr>
          </a:p>
          <a:p>
            <a:pPr marL="12700" marR="5715" algn="just">
              <a:lnSpc>
                <a:spcPts val="5850"/>
              </a:lnSpc>
              <a:spcBef>
                <a:spcPts val="130"/>
              </a:spcBef>
            </a:pPr>
            <a:r>
              <a:rPr sz="4200" spc="-120" dirty="0">
                <a:latin typeface="Lucida Sans Unicode"/>
                <a:cs typeface="Lucida Sans Unicode"/>
              </a:rPr>
              <a:t>Always</a:t>
            </a:r>
            <a:r>
              <a:rPr sz="4200" spc="-215" dirty="0">
                <a:latin typeface="Lucida Sans Unicode"/>
                <a:cs typeface="Lucida Sans Unicode"/>
              </a:rPr>
              <a:t> </a:t>
            </a:r>
            <a:r>
              <a:rPr sz="4200" spc="-60" dirty="0">
                <a:latin typeface="Lucida Sans Unicode"/>
                <a:cs typeface="Lucida Sans Unicode"/>
              </a:rPr>
              <a:t>try</a:t>
            </a:r>
            <a:r>
              <a:rPr sz="4200" spc="-270" dirty="0">
                <a:latin typeface="Lucida Sans Unicode"/>
                <a:cs typeface="Lucida Sans Unicode"/>
              </a:rPr>
              <a:t> </a:t>
            </a:r>
            <a:r>
              <a:rPr sz="4200" spc="-60" dirty="0">
                <a:latin typeface="Lucida Sans Unicode"/>
                <a:cs typeface="Lucida Sans Unicode"/>
              </a:rPr>
              <a:t>to</a:t>
            </a:r>
            <a:r>
              <a:rPr sz="4200" spc="-275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present</a:t>
            </a:r>
            <a:r>
              <a:rPr sz="4200" spc="-260" dirty="0">
                <a:latin typeface="Lucida Sans Unicode"/>
                <a:cs typeface="Lucida Sans Unicode"/>
              </a:rPr>
              <a:t> </a:t>
            </a:r>
            <a:r>
              <a:rPr sz="4200" spc="-140" dirty="0">
                <a:latin typeface="Lucida Sans Unicode"/>
                <a:cs typeface="Lucida Sans Unicode"/>
              </a:rPr>
              <a:t>key</a:t>
            </a:r>
            <a:r>
              <a:rPr sz="4200" spc="-195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terms</a:t>
            </a:r>
            <a:r>
              <a:rPr sz="4200" spc="-235" dirty="0">
                <a:latin typeface="Lucida Sans Unicode"/>
                <a:cs typeface="Lucida Sans Unicode"/>
              </a:rPr>
              <a:t> </a:t>
            </a:r>
            <a:r>
              <a:rPr sz="4200" spc="-25" dirty="0">
                <a:latin typeface="Lucida Sans Unicode"/>
                <a:cs typeface="Lucida Sans Unicode"/>
              </a:rPr>
              <a:t>and</a:t>
            </a:r>
            <a:r>
              <a:rPr sz="4200" spc="-235" dirty="0">
                <a:latin typeface="Lucida Sans Unicode"/>
                <a:cs typeface="Lucida Sans Unicode"/>
              </a:rPr>
              <a:t> </a:t>
            </a:r>
            <a:r>
              <a:rPr sz="4200" spc="-105" dirty="0">
                <a:latin typeface="Lucida Sans Unicode"/>
                <a:cs typeface="Lucida Sans Unicode"/>
              </a:rPr>
              <a:t>concepts</a:t>
            </a:r>
            <a:r>
              <a:rPr sz="4200" spc="-229" dirty="0">
                <a:latin typeface="Lucida Sans Unicode"/>
                <a:cs typeface="Lucida Sans Unicode"/>
              </a:rPr>
              <a:t> </a:t>
            </a:r>
            <a:r>
              <a:rPr sz="4200" spc="-120" dirty="0">
                <a:latin typeface="Lucida Sans Unicode"/>
                <a:cs typeface="Lucida Sans Unicode"/>
              </a:rPr>
              <a:t>visually</a:t>
            </a:r>
            <a:r>
              <a:rPr sz="4200" spc="-210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as</a:t>
            </a:r>
            <a:r>
              <a:rPr sz="4200" spc="-235" dirty="0">
                <a:latin typeface="Lucida Sans Unicode"/>
                <a:cs typeface="Lucida Sans Unicode"/>
              </a:rPr>
              <a:t> </a:t>
            </a:r>
            <a:r>
              <a:rPr sz="4200" spc="-80" dirty="0">
                <a:latin typeface="Lucida Sans Unicode"/>
                <a:cs typeface="Lucida Sans Unicode"/>
              </a:rPr>
              <a:t>well</a:t>
            </a:r>
            <a:r>
              <a:rPr sz="4200" spc="-235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as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spc="-10" dirty="0">
                <a:latin typeface="Lucida Sans Unicode"/>
                <a:cs typeface="Lucida Sans Unicode"/>
              </a:rPr>
              <a:t>orally. </a:t>
            </a:r>
            <a:r>
              <a:rPr sz="4200" dirty="0">
                <a:latin typeface="Lucida Sans Unicode"/>
                <a:cs typeface="Lucida Sans Unicode"/>
              </a:rPr>
              <a:t>If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necessary,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spc="-60" dirty="0">
                <a:latin typeface="Lucida Sans Unicode"/>
                <a:cs typeface="Lucida Sans Unicode"/>
              </a:rPr>
              <a:t>electronic</a:t>
            </a:r>
            <a:r>
              <a:rPr sz="4200" spc="-200" dirty="0">
                <a:latin typeface="Lucida Sans Unicode"/>
                <a:cs typeface="Lucida Sans Unicode"/>
              </a:rPr>
              <a:t> </a:t>
            </a:r>
            <a:r>
              <a:rPr sz="4200" spc="-60" dirty="0">
                <a:latin typeface="Lucida Sans Unicode"/>
                <a:cs typeface="Lucida Sans Unicode"/>
              </a:rPr>
              <a:t>files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can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be</a:t>
            </a:r>
            <a:r>
              <a:rPr sz="4200" spc="-200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shared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with</a:t>
            </a:r>
            <a:r>
              <a:rPr sz="4200" spc="-200" dirty="0">
                <a:latin typeface="Lucida Sans Unicode"/>
                <a:cs typeface="Lucida Sans Unicode"/>
              </a:rPr>
              <a:t> </a:t>
            </a:r>
            <a:r>
              <a:rPr sz="4200" spc="-65" dirty="0">
                <a:latin typeface="Lucida Sans Unicode"/>
                <a:cs typeface="Lucida Sans Unicode"/>
              </a:rPr>
              <a:t>participants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dirty="0">
                <a:latin typeface="Lucida Sans Unicode"/>
                <a:cs typeface="Lucida Sans Unicode"/>
              </a:rPr>
              <a:t>after</a:t>
            </a:r>
            <a:r>
              <a:rPr sz="4200" spc="-204" dirty="0">
                <a:latin typeface="Lucida Sans Unicode"/>
                <a:cs typeface="Lucida Sans Unicode"/>
              </a:rPr>
              <a:t> </a:t>
            </a:r>
            <a:r>
              <a:rPr sz="4200" spc="-25" dirty="0">
                <a:latin typeface="Lucida Sans Unicode"/>
                <a:cs typeface="Lucida Sans Unicode"/>
              </a:rPr>
              <a:t>the end</a:t>
            </a:r>
            <a:r>
              <a:rPr sz="4200" spc="-250" dirty="0">
                <a:latin typeface="Lucida Sans Unicode"/>
                <a:cs typeface="Lucida Sans Unicode"/>
              </a:rPr>
              <a:t> </a:t>
            </a:r>
            <a:r>
              <a:rPr sz="4200" spc="-90" dirty="0">
                <a:latin typeface="Lucida Sans Unicode"/>
                <a:cs typeface="Lucida Sans Unicode"/>
              </a:rPr>
              <a:t>of</a:t>
            </a:r>
            <a:r>
              <a:rPr sz="4200" spc="-245" dirty="0">
                <a:latin typeface="Lucida Sans Unicode"/>
                <a:cs typeface="Lucida Sans Unicode"/>
              </a:rPr>
              <a:t> </a:t>
            </a:r>
            <a:r>
              <a:rPr sz="4200" spc="-40" dirty="0">
                <a:latin typeface="Lucida Sans Unicode"/>
                <a:cs typeface="Lucida Sans Unicode"/>
              </a:rPr>
              <a:t>the</a:t>
            </a:r>
            <a:r>
              <a:rPr sz="4200" spc="-245" dirty="0">
                <a:latin typeface="Lucida Sans Unicode"/>
                <a:cs typeface="Lucida Sans Unicode"/>
              </a:rPr>
              <a:t> </a:t>
            </a:r>
            <a:r>
              <a:rPr sz="4200" spc="-75" dirty="0">
                <a:latin typeface="Lucida Sans Unicode"/>
                <a:cs typeface="Lucida Sans Unicode"/>
              </a:rPr>
              <a:t>conference</a:t>
            </a:r>
            <a:r>
              <a:rPr sz="4200" spc="-245" dirty="0">
                <a:latin typeface="Lucida Sans Unicode"/>
                <a:cs typeface="Lucida Sans Unicode"/>
              </a:rPr>
              <a:t> </a:t>
            </a:r>
            <a:r>
              <a:rPr sz="4200" spc="-90" dirty="0">
                <a:latin typeface="Lucida Sans Unicode"/>
                <a:cs typeface="Lucida Sans Unicode"/>
              </a:rPr>
              <a:t>via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spc="-10" dirty="0">
                <a:latin typeface="Lucida Sans Unicode"/>
                <a:cs typeface="Lucida Sans Unicode"/>
              </a:rPr>
              <a:t>email.</a:t>
            </a:r>
            <a:endParaRPr sz="42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07214" cy="10667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pc="700" dirty="0"/>
              <a:t>EFFECTIVE</a:t>
            </a:r>
            <a:r>
              <a:rPr spc="-75" dirty="0"/>
              <a:t> </a:t>
            </a:r>
            <a:r>
              <a:rPr spc="470" dirty="0"/>
              <a:t>COMMUNICATION </a:t>
            </a:r>
            <a:r>
              <a:rPr spc="545" dirty="0"/>
              <a:t>GUIDELINES</a:t>
            </a:r>
            <a:r>
              <a:rPr spc="-50" dirty="0"/>
              <a:t> </a:t>
            </a:r>
            <a:r>
              <a:rPr spc="365" dirty="0"/>
              <a:t>CONT.: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1847" y="1201971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215" y="9372815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87" y="3487627"/>
            <a:ext cx="219075" cy="219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87" y="5221177"/>
            <a:ext cx="219075" cy="219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87" y="6087952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48007" y="3056455"/>
            <a:ext cx="16273144" cy="435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2156460" algn="l"/>
                <a:tab pos="4430395" algn="l"/>
                <a:tab pos="5939155" algn="l"/>
                <a:tab pos="8276590" algn="l"/>
                <a:tab pos="9785350" algn="l"/>
                <a:tab pos="11213465" algn="l"/>
                <a:tab pos="11958955" algn="l"/>
                <a:tab pos="15891510" algn="l"/>
              </a:tabLst>
            </a:pPr>
            <a:r>
              <a:rPr sz="4900" spc="-10" dirty="0">
                <a:latin typeface="Lucida Sans Unicode"/>
                <a:cs typeface="Lucida Sans Unicode"/>
              </a:rPr>
              <a:t>Speak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10" dirty="0">
                <a:latin typeface="Lucida Sans Unicode"/>
                <a:cs typeface="Lucida Sans Unicode"/>
              </a:rPr>
              <a:t>clearly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25" dirty="0">
                <a:latin typeface="Lucida Sans Unicode"/>
                <a:cs typeface="Lucida Sans Unicode"/>
              </a:rPr>
              <a:t>and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10" dirty="0">
                <a:latin typeface="Lucida Sans Unicode"/>
                <a:cs typeface="Lucida Sans Unicode"/>
              </a:rPr>
              <a:t>slowly,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25" dirty="0">
                <a:latin typeface="Lucida Sans Unicode"/>
                <a:cs typeface="Lucida Sans Unicode"/>
              </a:rPr>
              <a:t>and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25" dirty="0">
                <a:latin typeface="Lucida Sans Unicode"/>
                <a:cs typeface="Lucida Sans Unicode"/>
              </a:rPr>
              <a:t>use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50" dirty="0">
                <a:latin typeface="Lucida Sans Unicode"/>
                <a:cs typeface="Lucida Sans Unicode"/>
              </a:rPr>
              <a:t>a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10" dirty="0">
                <a:latin typeface="Lucida Sans Unicode"/>
                <a:cs typeface="Lucida Sans Unicode"/>
              </a:rPr>
              <a:t>microphone</a:t>
            </a:r>
            <a:r>
              <a:rPr sz="4900" dirty="0">
                <a:latin typeface="Lucida Sans Unicode"/>
                <a:cs typeface="Lucida Sans Unicode"/>
              </a:rPr>
              <a:t>	</a:t>
            </a:r>
            <a:r>
              <a:rPr sz="4900" spc="-185" dirty="0">
                <a:latin typeface="Lucida Sans Unicode"/>
                <a:cs typeface="Lucida Sans Unicode"/>
              </a:rPr>
              <a:t>if </a:t>
            </a:r>
            <a:r>
              <a:rPr sz="4900" spc="-10" dirty="0">
                <a:latin typeface="Lucida Sans Unicode"/>
                <a:cs typeface="Lucida Sans Unicode"/>
              </a:rPr>
              <a:t>available.</a:t>
            </a:r>
            <a:endParaRPr sz="4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4900" spc="-105" dirty="0">
                <a:latin typeface="Lucida Sans Unicode"/>
                <a:cs typeface="Lucida Sans Unicode"/>
              </a:rPr>
              <a:t>Describe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125" dirty="0">
                <a:latin typeface="Lucida Sans Unicode"/>
                <a:cs typeface="Lucida Sans Unicode"/>
              </a:rPr>
              <a:t>all</a:t>
            </a:r>
            <a:r>
              <a:rPr sz="4900" spc="-265" dirty="0">
                <a:latin typeface="Lucida Sans Unicode"/>
                <a:cs typeface="Lucida Sans Unicode"/>
              </a:rPr>
              <a:t> </a:t>
            </a:r>
            <a:r>
              <a:rPr sz="4900" spc="-175" dirty="0">
                <a:latin typeface="Lucida Sans Unicode"/>
                <a:cs typeface="Lucida Sans Unicode"/>
              </a:rPr>
              <a:t>images,</a:t>
            </a:r>
            <a:r>
              <a:rPr sz="4900" spc="-265" dirty="0">
                <a:latin typeface="Lucida Sans Unicode"/>
                <a:cs typeface="Lucida Sans Unicode"/>
              </a:rPr>
              <a:t> </a:t>
            </a:r>
            <a:r>
              <a:rPr sz="4900" spc="-170" dirty="0">
                <a:latin typeface="Lucida Sans Unicode"/>
                <a:cs typeface="Lucida Sans Unicode"/>
              </a:rPr>
              <a:t>graphs,</a:t>
            </a:r>
            <a:r>
              <a:rPr sz="4900" spc="-265" dirty="0">
                <a:latin typeface="Lucida Sans Unicode"/>
                <a:cs typeface="Lucida Sans Unicode"/>
              </a:rPr>
              <a:t> </a:t>
            </a:r>
            <a:r>
              <a:rPr sz="4900" spc="-35" dirty="0">
                <a:latin typeface="Lucida Sans Unicode"/>
                <a:cs typeface="Lucida Sans Unicode"/>
              </a:rPr>
              <a:t>and</a:t>
            </a:r>
            <a:r>
              <a:rPr sz="4900" spc="-265" dirty="0">
                <a:latin typeface="Lucida Sans Unicode"/>
                <a:cs typeface="Lucida Sans Unicode"/>
              </a:rPr>
              <a:t> </a:t>
            </a:r>
            <a:r>
              <a:rPr sz="4900" spc="-10" dirty="0">
                <a:latin typeface="Lucida Sans Unicode"/>
                <a:cs typeface="Lucida Sans Unicode"/>
              </a:rPr>
              <a:t>charts.</a:t>
            </a:r>
            <a:endParaRPr sz="4900">
              <a:latin typeface="Lucida Sans Unicode"/>
              <a:cs typeface="Lucida Sans Unicode"/>
            </a:endParaRPr>
          </a:p>
          <a:p>
            <a:pPr marL="12700" marR="1807845">
              <a:lnSpc>
                <a:spcPts val="6820"/>
              </a:lnSpc>
              <a:spcBef>
                <a:spcPts val="190"/>
              </a:spcBef>
            </a:pPr>
            <a:r>
              <a:rPr sz="4900" spc="-30" dirty="0">
                <a:latin typeface="Lucida Sans Unicode"/>
                <a:cs typeface="Lucida Sans Unicode"/>
              </a:rPr>
              <a:t>Provide</a:t>
            </a:r>
            <a:r>
              <a:rPr sz="4900" spc="-275" dirty="0">
                <a:latin typeface="Lucida Sans Unicode"/>
                <a:cs typeface="Lucida Sans Unicode"/>
              </a:rPr>
              <a:t> </a:t>
            </a:r>
            <a:r>
              <a:rPr sz="4900" dirty="0">
                <a:latin typeface="Lucida Sans Unicode"/>
                <a:cs typeface="Lucida Sans Unicode"/>
              </a:rPr>
              <a:t>a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90" dirty="0">
                <a:latin typeface="Lucida Sans Unicode"/>
                <a:cs typeface="Lucida Sans Unicode"/>
              </a:rPr>
              <a:t>brief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120" dirty="0">
                <a:latin typeface="Lucida Sans Unicode"/>
                <a:cs typeface="Lucida Sans Unicode"/>
              </a:rPr>
              <a:t>description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105" dirty="0">
                <a:latin typeface="Lucida Sans Unicode"/>
                <a:cs typeface="Lucida Sans Unicode"/>
              </a:rPr>
              <a:t>of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110" dirty="0">
                <a:latin typeface="Lucida Sans Unicode"/>
                <a:cs typeface="Lucida Sans Unicode"/>
              </a:rPr>
              <a:t>videos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125" dirty="0">
                <a:latin typeface="Lucida Sans Unicode"/>
                <a:cs typeface="Lucida Sans Unicode"/>
              </a:rPr>
              <a:t>in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70" dirty="0">
                <a:latin typeface="Lucida Sans Unicode"/>
                <a:cs typeface="Lucida Sans Unicode"/>
              </a:rPr>
              <a:t>advance</a:t>
            </a:r>
            <a:r>
              <a:rPr sz="4900" spc="-270" dirty="0">
                <a:latin typeface="Lucida Sans Unicode"/>
                <a:cs typeface="Lucida Sans Unicode"/>
              </a:rPr>
              <a:t> </a:t>
            </a:r>
            <a:r>
              <a:rPr sz="4900" spc="-25" dirty="0">
                <a:latin typeface="Lucida Sans Unicode"/>
                <a:cs typeface="Lucida Sans Unicode"/>
              </a:rPr>
              <a:t>of </a:t>
            </a:r>
            <a:r>
              <a:rPr sz="4900" spc="-35" dirty="0">
                <a:latin typeface="Lucida Sans Unicode"/>
                <a:cs typeface="Lucida Sans Unicode"/>
              </a:rPr>
              <a:t>playing.</a:t>
            </a:r>
            <a:endParaRPr sz="49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038599" cy="9247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8803" y="1687433"/>
            <a:ext cx="122339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204" dirty="0">
                <a:latin typeface="Trebuchet MS"/>
                <a:cs typeface="Trebuchet MS"/>
              </a:rPr>
              <a:t>Best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25" dirty="0">
                <a:latin typeface="Trebuchet MS"/>
                <a:cs typeface="Trebuchet MS"/>
              </a:rPr>
              <a:t>practices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5" dirty="0">
                <a:latin typeface="Trebuchet MS"/>
                <a:cs typeface="Trebuchet MS"/>
              </a:rPr>
              <a:t>for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0" dirty="0">
                <a:latin typeface="Trebuchet MS"/>
                <a:cs typeface="Trebuchet MS"/>
              </a:rPr>
              <a:t>inclusive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5" dirty="0">
                <a:latin typeface="Trebuchet MS"/>
                <a:cs typeface="Trebuchet MS"/>
              </a:rPr>
              <a:t>presentations: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098" y="1011588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215" y="9372813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087" y="3025026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74" y="3782264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087" y="5311026"/>
            <a:ext cx="190500" cy="190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7774" y="6830263"/>
            <a:ext cx="200025" cy="2000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40"/>
              </a:spcBef>
            </a:pPr>
            <a:r>
              <a:rPr spc="-10" dirty="0"/>
              <a:t>Have</a:t>
            </a:r>
            <a:r>
              <a:rPr spc="-240" dirty="0"/>
              <a:t> </a:t>
            </a:r>
            <a:r>
              <a:rPr dirty="0"/>
              <a:t>a</a:t>
            </a:r>
            <a:r>
              <a:rPr spc="-240" dirty="0"/>
              <a:t> </a:t>
            </a:r>
            <a:r>
              <a:rPr spc="-75" dirty="0"/>
              <a:t>printed</a:t>
            </a:r>
            <a:r>
              <a:rPr spc="-235" dirty="0"/>
              <a:t> </a:t>
            </a:r>
            <a:r>
              <a:rPr spc="-85" dirty="0"/>
              <a:t>version</a:t>
            </a:r>
            <a:r>
              <a:rPr spc="-240" dirty="0"/>
              <a:t> </a:t>
            </a:r>
            <a:r>
              <a:rPr spc="-90" dirty="0"/>
              <a:t>of</a:t>
            </a:r>
            <a:r>
              <a:rPr spc="-240" dirty="0"/>
              <a:t> </a:t>
            </a:r>
            <a:r>
              <a:rPr spc="-50" dirty="0"/>
              <a:t>your</a:t>
            </a:r>
            <a:r>
              <a:rPr spc="-235" dirty="0"/>
              <a:t> </a:t>
            </a:r>
            <a:r>
              <a:rPr spc="-75" dirty="0"/>
              <a:t>presentation</a:t>
            </a:r>
            <a:r>
              <a:rPr spc="-240" dirty="0"/>
              <a:t> </a:t>
            </a:r>
            <a:r>
              <a:rPr spc="-100" dirty="0"/>
              <a:t>available,</a:t>
            </a:r>
            <a:r>
              <a:rPr spc="-240" dirty="0"/>
              <a:t> </a:t>
            </a:r>
            <a:r>
              <a:rPr spc="-150" dirty="0"/>
              <a:t>if</a:t>
            </a:r>
            <a:r>
              <a:rPr spc="-235" dirty="0"/>
              <a:t> </a:t>
            </a:r>
            <a:r>
              <a:rPr spc="-10" dirty="0"/>
              <a:t>needed.</a:t>
            </a:r>
          </a:p>
          <a:p>
            <a:pPr marL="1356995" marR="871855">
              <a:lnSpc>
                <a:spcPts val="6000"/>
              </a:lnSpc>
              <a:spcBef>
                <a:spcPts val="340"/>
              </a:spcBef>
            </a:pPr>
            <a:r>
              <a:rPr spc="-135" dirty="0"/>
              <a:t>Including</a:t>
            </a:r>
            <a:r>
              <a:rPr spc="-245" dirty="0"/>
              <a:t> </a:t>
            </a:r>
            <a:r>
              <a:rPr spc="-114" dirty="0"/>
              <a:t>large</a:t>
            </a:r>
            <a:r>
              <a:rPr spc="-245" dirty="0"/>
              <a:t> </a:t>
            </a:r>
            <a:r>
              <a:rPr spc="-85" dirty="0"/>
              <a:t>print</a:t>
            </a:r>
            <a:r>
              <a:rPr spc="-240" dirty="0"/>
              <a:t> </a:t>
            </a:r>
            <a:r>
              <a:rPr spc="-95" dirty="0"/>
              <a:t>versions</a:t>
            </a:r>
            <a:r>
              <a:rPr spc="-245" dirty="0"/>
              <a:t> </a:t>
            </a:r>
            <a:r>
              <a:rPr spc="-90" dirty="0"/>
              <a:t>of</a:t>
            </a:r>
            <a:r>
              <a:rPr spc="-240" dirty="0"/>
              <a:t> </a:t>
            </a:r>
            <a:r>
              <a:rPr spc="-35" dirty="0"/>
              <a:t>the</a:t>
            </a:r>
            <a:r>
              <a:rPr spc="-245" dirty="0"/>
              <a:t> </a:t>
            </a:r>
            <a:r>
              <a:rPr spc="-75" dirty="0"/>
              <a:t>presentations</a:t>
            </a:r>
            <a:r>
              <a:rPr spc="-240" dirty="0"/>
              <a:t> </a:t>
            </a:r>
            <a:r>
              <a:rPr spc="-25" dirty="0"/>
              <a:t>and</a:t>
            </a:r>
            <a:r>
              <a:rPr spc="-245" dirty="0"/>
              <a:t> </a:t>
            </a:r>
            <a:r>
              <a:rPr spc="-25" dirty="0"/>
              <a:t>all </a:t>
            </a:r>
            <a:r>
              <a:rPr spc="-10" dirty="0"/>
              <a:t>materials.</a:t>
            </a:r>
          </a:p>
          <a:p>
            <a:pPr marL="428625" marR="1611630">
              <a:lnSpc>
                <a:spcPts val="6000"/>
              </a:lnSpc>
            </a:pPr>
            <a:r>
              <a:rPr spc="-35" dirty="0"/>
              <a:t>Remember</a:t>
            </a:r>
            <a:r>
              <a:rPr spc="-240" dirty="0"/>
              <a:t> </a:t>
            </a:r>
            <a:r>
              <a:rPr spc="-80" dirty="0"/>
              <a:t>potential</a:t>
            </a:r>
            <a:r>
              <a:rPr spc="-240" dirty="0"/>
              <a:t> </a:t>
            </a:r>
            <a:r>
              <a:rPr spc="-125" dirty="0"/>
              <a:t>accessibility</a:t>
            </a:r>
            <a:r>
              <a:rPr spc="-240" dirty="0"/>
              <a:t> </a:t>
            </a:r>
            <a:r>
              <a:rPr spc="-125" dirty="0"/>
              <a:t>issues</a:t>
            </a:r>
            <a:r>
              <a:rPr spc="-240" dirty="0"/>
              <a:t> </a:t>
            </a:r>
            <a:r>
              <a:rPr spc="-75" dirty="0"/>
              <a:t>with</a:t>
            </a:r>
            <a:r>
              <a:rPr spc="-235" dirty="0"/>
              <a:t> </a:t>
            </a:r>
            <a:r>
              <a:rPr spc="-35" dirty="0"/>
              <a:t>participation </a:t>
            </a:r>
            <a:r>
              <a:rPr spc="-120" dirty="0"/>
              <a:t>activities</a:t>
            </a:r>
            <a:r>
              <a:rPr spc="-235" dirty="0"/>
              <a:t> </a:t>
            </a:r>
            <a:r>
              <a:rPr spc="-50" dirty="0"/>
              <a:t>(Q</a:t>
            </a:r>
            <a:r>
              <a:rPr spc="-229" dirty="0"/>
              <a:t> </a:t>
            </a:r>
            <a:r>
              <a:rPr spc="114" dirty="0"/>
              <a:t>&amp;</a:t>
            </a:r>
            <a:r>
              <a:rPr spc="-235" dirty="0"/>
              <a:t> </a:t>
            </a:r>
            <a:r>
              <a:rPr spc="-270" dirty="0"/>
              <a:t>A</a:t>
            </a:r>
            <a:r>
              <a:rPr spc="-229" dirty="0"/>
              <a:t> </a:t>
            </a:r>
            <a:r>
              <a:rPr spc="-10" dirty="0"/>
              <a:t>sessions).</a:t>
            </a:r>
          </a:p>
          <a:p>
            <a:pPr marL="1356995" marR="2129790">
              <a:lnSpc>
                <a:spcPts val="6000"/>
              </a:lnSpc>
            </a:pPr>
            <a:r>
              <a:rPr dirty="0"/>
              <a:t>Use</a:t>
            </a:r>
            <a:r>
              <a:rPr spc="-254" dirty="0"/>
              <a:t> </a:t>
            </a:r>
            <a:r>
              <a:rPr dirty="0"/>
              <a:t>a</a:t>
            </a:r>
            <a:r>
              <a:rPr spc="-245" dirty="0"/>
              <a:t> </a:t>
            </a:r>
            <a:r>
              <a:rPr spc="-80" dirty="0"/>
              <a:t>microphone</a:t>
            </a:r>
            <a:r>
              <a:rPr spc="-250" dirty="0"/>
              <a:t> </a:t>
            </a:r>
            <a:r>
              <a:rPr spc="-150" dirty="0"/>
              <a:t>if</a:t>
            </a:r>
            <a:r>
              <a:rPr spc="-245" dirty="0"/>
              <a:t> </a:t>
            </a:r>
            <a:r>
              <a:rPr spc="-75" dirty="0"/>
              <a:t>available</a:t>
            </a:r>
            <a:r>
              <a:rPr spc="-245" dirty="0"/>
              <a:t> </a:t>
            </a:r>
            <a:r>
              <a:rPr spc="-25" dirty="0"/>
              <a:t>and</a:t>
            </a:r>
            <a:r>
              <a:rPr spc="-250" dirty="0"/>
              <a:t> </a:t>
            </a:r>
            <a:r>
              <a:rPr spc="-75" dirty="0"/>
              <a:t>always</a:t>
            </a:r>
            <a:r>
              <a:rPr spc="-245" dirty="0"/>
              <a:t> </a:t>
            </a:r>
            <a:r>
              <a:rPr spc="-30" dirty="0"/>
              <a:t>repeat</a:t>
            </a:r>
            <a:r>
              <a:rPr spc="-250" dirty="0"/>
              <a:t> </a:t>
            </a:r>
            <a:r>
              <a:rPr spc="-25" dirty="0"/>
              <a:t>the </a:t>
            </a:r>
            <a:r>
              <a:rPr spc="-90" dirty="0"/>
              <a:t>question</a:t>
            </a:r>
            <a:r>
              <a:rPr spc="-240" dirty="0"/>
              <a:t> </a:t>
            </a:r>
            <a:r>
              <a:rPr spc="-110" dirty="0"/>
              <a:t>so</a:t>
            </a:r>
            <a:r>
              <a:rPr spc="-235" dirty="0"/>
              <a:t> </a:t>
            </a:r>
            <a:r>
              <a:rPr spc="-40" dirty="0"/>
              <a:t>everyone</a:t>
            </a:r>
            <a:r>
              <a:rPr spc="-235" dirty="0"/>
              <a:t> </a:t>
            </a:r>
            <a:r>
              <a:rPr spc="-80" dirty="0"/>
              <a:t>can</a:t>
            </a:r>
            <a:r>
              <a:rPr spc="-240" dirty="0"/>
              <a:t> </a:t>
            </a:r>
            <a:r>
              <a:rPr spc="-10" dirty="0"/>
              <a:t>hear.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629149" cy="91875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38803" y="1687431"/>
            <a:ext cx="122339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204" dirty="0">
                <a:latin typeface="Trebuchet MS"/>
                <a:cs typeface="Trebuchet MS"/>
              </a:rPr>
              <a:t>Best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25" dirty="0">
                <a:latin typeface="Trebuchet MS"/>
                <a:cs typeface="Trebuchet MS"/>
              </a:rPr>
              <a:t>practices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5" dirty="0">
                <a:latin typeface="Trebuchet MS"/>
                <a:cs typeface="Trebuchet MS"/>
              </a:rPr>
              <a:t>for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0" dirty="0">
                <a:latin typeface="Trebuchet MS"/>
                <a:cs typeface="Trebuchet MS"/>
              </a:rPr>
              <a:t>inclusive</a:t>
            </a:r>
            <a:r>
              <a:rPr sz="4600" spc="-180" dirty="0">
                <a:latin typeface="Trebuchet MS"/>
                <a:cs typeface="Trebuchet MS"/>
              </a:rPr>
              <a:t> </a:t>
            </a:r>
            <a:r>
              <a:rPr sz="4600" spc="135" dirty="0">
                <a:latin typeface="Trebuchet MS"/>
                <a:cs typeface="Trebuchet MS"/>
              </a:rPr>
              <a:t>presentations: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8052" y="900119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64151"/>
            <a:ext cx="16708755" cy="6723380"/>
            <a:chOff x="0" y="3564151"/>
            <a:chExt cx="16708755" cy="6723380"/>
          </a:xfrm>
        </p:grpSpPr>
        <p:sp>
          <p:nvSpPr>
            <p:cNvPr id="3" name="object 3"/>
            <p:cNvSpPr/>
            <p:nvPr/>
          </p:nvSpPr>
          <p:spPr>
            <a:xfrm>
              <a:off x="3470431" y="9199205"/>
              <a:ext cx="13238480" cy="114300"/>
            </a:xfrm>
            <a:custGeom>
              <a:avLst/>
              <a:gdLst/>
              <a:ahLst/>
              <a:cxnLst/>
              <a:rect l="l" t="t" r="r" b="b"/>
              <a:pathLst>
                <a:path w="13238480" h="114300">
                  <a:moveTo>
                    <a:pt x="13179124" y="114300"/>
                  </a:moveTo>
                  <a:lnTo>
                    <a:pt x="59096" y="114300"/>
                  </a:lnTo>
                  <a:lnTo>
                    <a:pt x="36093" y="109808"/>
                  </a:lnTo>
                  <a:lnTo>
                    <a:pt x="17309" y="97561"/>
                  </a:lnTo>
                  <a:lnTo>
                    <a:pt x="4644" y="79395"/>
                  </a:lnTo>
                  <a:lnTo>
                    <a:pt x="0" y="57150"/>
                  </a:lnTo>
                  <a:lnTo>
                    <a:pt x="4644" y="34904"/>
                  </a:lnTo>
                  <a:lnTo>
                    <a:pt x="17309" y="16738"/>
                  </a:lnTo>
                  <a:lnTo>
                    <a:pt x="36093" y="4491"/>
                  </a:lnTo>
                  <a:lnTo>
                    <a:pt x="59096" y="0"/>
                  </a:lnTo>
                  <a:lnTo>
                    <a:pt x="13179124" y="0"/>
                  </a:lnTo>
                  <a:lnTo>
                    <a:pt x="13202127" y="4491"/>
                  </a:lnTo>
                  <a:lnTo>
                    <a:pt x="13220911" y="16738"/>
                  </a:lnTo>
                  <a:lnTo>
                    <a:pt x="13233576" y="34904"/>
                  </a:lnTo>
                  <a:lnTo>
                    <a:pt x="13238220" y="57150"/>
                  </a:lnTo>
                  <a:lnTo>
                    <a:pt x="13233576" y="79395"/>
                  </a:lnTo>
                  <a:lnTo>
                    <a:pt x="13220911" y="97561"/>
                  </a:lnTo>
                  <a:lnTo>
                    <a:pt x="13202127" y="109808"/>
                  </a:lnTo>
                  <a:lnTo>
                    <a:pt x="13179124" y="114300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64151"/>
              <a:ext cx="4268713" cy="67228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009" y="2339632"/>
            <a:ext cx="11104245" cy="35820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25"/>
              </a:spcBef>
            </a:pPr>
            <a:r>
              <a:rPr sz="12050" spc="1725" dirty="0">
                <a:solidFill>
                  <a:srgbClr val="2D8BB9"/>
                </a:solidFill>
              </a:rPr>
              <a:t>THANK</a:t>
            </a:r>
            <a:r>
              <a:rPr sz="12050" spc="-204" dirty="0">
                <a:solidFill>
                  <a:srgbClr val="2D8BB9"/>
                </a:solidFill>
              </a:rPr>
              <a:t> </a:t>
            </a:r>
            <a:r>
              <a:rPr sz="12050" spc="830" dirty="0">
                <a:solidFill>
                  <a:srgbClr val="2D8BB9"/>
                </a:solidFill>
              </a:rPr>
              <a:t>YOU!</a:t>
            </a:r>
            <a:endParaRPr sz="12050"/>
          </a:p>
          <a:p>
            <a:pPr marL="12700" marR="5080" algn="ctr">
              <a:lnSpc>
                <a:spcPct val="115399"/>
              </a:lnSpc>
              <a:spcBef>
                <a:spcPts val="2715"/>
              </a:spcBef>
            </a:pPr>
            <a:r>
              <a:rPr sz="2600" b="0" spc="-10" dirty="0">
                <a:latin typeface="Tahoma"/>
                <a:cs typeface="Tahoma"/>
              </a:rPr>
              <a:t>This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was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45" dirty="0">
                <a:latin typeface="Tahoma"/>
                <a:cs typeface="Tahoma"/>
              </a:rPr>
              <a:t>adapted</a:t>
            </a:r>
            <a:r>
              <a:rPr sz="2600" b="0" spc="-50" dirty="0">
                <a:latin typeface="Tahoma"/>
                <a:cs typeface="Tahoma"/>
              </a:rPr>
              <a:t> </a:t>
            </a:r>
            <a:r>
              <a:rPr sz="2600" b="0" spc="50" dirty="0">
                <a:latin typeface="Tahoma"/>
                <a:cs typeface="Tahoma"/>
              </a:rPr>
              <a:t>from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the</a:t>
            </a:r>
            <a:r>
              <a:rPr sz="2600" b="0" spc="-50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Association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of</a:t>
            </a:r>
            <a:r>
              <a:rPr sz="2600" b="0" spc="-50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University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Centers</a:t>
            </a:r>
            <a:r>
              <a:rPr sz="2600" b="0" spc="-50" dirty="0">
                <a:latin typeface="Tahoma"/>
                <a:cs typeface="Tahoma"/>
              </a:rPr>
              <a:t> </a:t>
            </a:r>
            <a:r>
              <a:rPr sz="2600" b="0" spc="80" dirty="0">
                <a:latin typeface="Tahoma"/>
                <a:cs typeface="Tahoma"/>
              </a:rPr>
              <a:t>on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Disabilities: </a:t>
            </a:r>
            <a:r>
              <a:rPr sz="2600" b="0" dirty="0">
                <a:latin typeface="Tahoma"/>
                <a:cs typeface="Tahoma"/>
              </a:rPr>
              <a:t>Accessibility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50" dirty="0">
                <a:latin typeface="Tahoma"/>
                <a:cs typeface="Tahoma"/>
              </a:rPr>
              <a:t>and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-25" dirty="0">
                <a:latin typeface="Tahoma"/>
                <a:cs typeface="Tahoma"/>
              </a:rPr>
              <a:t>Inclusion,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2016,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50" dirty="0">
                <a:latin typeface="Tahoma"/>
                <a:cs typeface="Tahoma"/>
              </a:rPr>
              <a:t>and</a:t>
            </a:r>
            <a:r>
              <a:rPr sz="2600" b="0" spc="-50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the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Alabama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Counseling</a:t>
            </a:r>
            <a:r>
              <a:rPr sz="2600" b="0" spc="-5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Association: </a:t>
            </a:r>
            <a:r>
              <a:rPr sz="2600" b="0" dirty="0">
                <a:latin typeface="Tahoma"/>
                <a:cs typeface="Tahoma"/>
              </a:rPr>
              <a:t>Accommodating</a:t>
            </a:r>
            <a:r>
              <a:rPr sz="2600" b="0" spc="-3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Individuals</a:t>
            </a:r>
            <a:r>
              <a:rPr sz="2600" b="0" spc="-3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with</a:t>
            </a:r>
            <a:r>
              <a:rPr sz="2600" b="0" spc="-35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Disabilities,</a:t>
            </a:r>
            <a:r>
              <a:rPr sz="2600" b="0" spc="-3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2014.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6358" y="6353387"/>
            <a:ext cx="10573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 marR="5080" indent="-1127760">
              <a:lnSpc>
                <a:spcPct val="115399"/>
              </a:lnSpc>
              <a:spcBef>
                <a:spcPts val="100"/>
              </a:spcBef>
            </a:pPr>
            <a:r>
              <a:rPr sz="2600" b="1" spc="-20" dirty="0">
                <a:latin typeface="Tahoma"/>
                <a:cs typeface="Tahoma"/>
              </a:rPr>
              <a:t>Please</a:t>
            </a:r>
            <a:r>
              <a:rPr sz="2600" b="1" spc="-1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contact</a:t>
            </a:r>
            <a:r>
              <a:rPr sz="2600" b="1" spc="-1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the</a:t>
            </a:r>
            <a:r>
              <a:rPr sz="2600" b="1" spc="-105" dirty="0">
                <a:latin typeface="Tahoma"/>
                <a:cs typeface="Tahoma"/>
              </a:rPr>
              <a:t> </a:t>
            </a:r>
            <a:r>
              <a:rPr sz="2600" b="1" spc="-150" dirty="0">
                <a:latin typeface="Tahoma"/>
                <a:cs typeface="Tahoma"/>
              </a:rPr>
              <a:t>SACES</a:t>
            </a:r>
            <a:r>
              <a:rPr sz="2600" b="1" spc="-9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Conference</a:t>
            </a:r>
            <a:r>
              <a:rPr sz="2600" b="1" spc="-11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Accessibility</a:t>
            </a:r>
            <a:r>
              <a:rPr sz="2600" b="1" spc="-10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Committee</a:t>
            </a:r>
            <a:r>
              <a:rPr sz="2600" b="1" spc="-110" dirty="0">
                <a:latin typeface="Tahoma"/>
                <a:cs typeface="Tahoma"/>
              </a:rPr>
              <a:t> </a:t>
            </a:r>
            <a:r>
              <a:rPr sz="2600" b="1" spc="-25" dirty="0">
                <a:latin typeface="Tahoma"/>
                <a:cs typeface="Tahoma"/>
              </a:rPr>
              <a:t>at </a:t>
            </a:r>
            <a:r>
              <a:rPr sz="2600" b="1" spc="-35" dirty="0">
                <a:latin typeface="Tahoma"/>
                <a:cs typeface="Tahoma"/>
                <a:hlinkClick r:id="rId3"/>
              </a:rPr>
              <a:t>accessibility@saces.org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with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questions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or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concerns.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"/>
            <a:ext cx="18288000" cy="7249159"/>
            <a:chOff x="0" y="3"/>
            <a:chExt cx="18288000" cy="724915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4877" y="3"/>
              <a:ext cx="7313122" cy="72488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"/>
              <a:ext cx="4495799" cy="10667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26758" y="1053546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4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194" y="4528646"/>
            <a:ext cx="190500" cy="1904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945411" y="2723659"/>
            <a:ext cx="8255" cy="47625"/>
          </a:xfrm>
          <a:custGeom>
            <a:avLst/>
            <a:gdLst/>
            <a:ahLst/>
            <a:cxnLst/>
            <a:rect l="l" t="t" r="r" b="b"/>
            <a:pathLst>
              <a:path w="8254" h="47625">
                <a:moveTo>
                  <a:pt x="7717" y="47624"/>
                </a:moveTo>
                <a:lnTo>
                  <a:pt x="0" y="47624"/>
                </a:lnTo>
                <a:lnTo>
                  <a:pt x="0" y="0"/>
                </a:lnTo>
                <a:lnTo>
                  <a:pt x="7717" y="0"/>
                </a:lnTo>
                <a:lnTo>
                  <a:pt x="7717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hlinkClick r:id="rId3"/>
          </p:cNvPr>
          <p:cNvSpPr/>
          <p:nvPr/>
        </p:nvSpPr>
        <p:spPr>
          <a:xfrm>
            <a:off x="11126305" y="2723666"/>
            <a:ext cx="2706370" cy="47625"/>
          </a:xfrm>
          <a:custGeom>
            <a:avLst/>
            <a:gdLst/>
            <a:ahLst/>
            <a:cxnLst/>
            <a:rect l="l" t="t" r="r" b="b"/>
            <a:pathLst>
              <a:path w="2706369" h="47625">
                <a:moveTo>
                  <a:pt x="2705773" y="0"/>
                </a:moveTo>
                <a:lnTo>
                  <a:pt x="2697835" y="0"/>
                </a:lnTo>
                <a:lnTo>
                  <a:pt x="1090625" y="0"/>
                </a:lnTo>
                <a:lnTo>
                  <a:pt x="0" y="0"/>
                </a:lnTo>
                <a:lnTo>
                  <a:pt x="0" y="47625"/>
                </a:lnTo>
                <a:lnTo>
                  <a:pt x="1090625" y="47625"/>
                </a:lnTo>
                <a:lnTo>
                  <a:pt x="2697835" y="47625"/>
                </a:lnTo>
                <a:lnTo>
                  <a:pt x="2705773" y="47625"/>
                </a:lnTo>
                <a:lnTo>
                  <a:pt x="2705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58846" y="6952759"/>
            <a:ext cx="8255" cy="47625"/>
          </a:xfrm>
          <a:custGeom>
            <a:avLst/>
            <a:gdLst/>
            <a:ahLst/>
            <a:cxnLst/>
            <a:rect l="l" t="t" r="r" b="b"/>
            <a:pathLst>
              <a:path w="8255" h="47625">
                <a:moveTo>
                  <a:pt x="7717" y="47624"/>
                </a:moveTo>
                <a:lnTo>
                  <a:pt x="0" y="47624"/>
                </a:lnTo>
                <a:lnTo>
                  <a:pt x="0" y="0"/>
                </a:lnTo>
                <a:lnTo>
                  <a:pt x="7717" y="0"/>
                </a:lnTo>
                <a:lnTo>
                  <a:pt x="7717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hlinkClick r:id="rId4"/>
          </p:cNvPr>
          <p:cNvSpPr/>
          <p:nvPr/>
        </p:nvSpPr>
        <p:spPr>
          <a:xfrm>
            <a:off x="15039747" y="6952767"/>
            <a:ext cx="2212975" cy="47625"/>
          </a:xfrm>
          <a:custGeom>
            <a:avLst/>
            <a:gdLst/>
            <a:ahLst/>
            <a:cxnLst/>
            <a:rect l="l" t="t" r="r" b="b"/>
            <a:pathLst>
              <a:path w="2212975" h="47625">
                <a:moveTo>
                  <a:pt x="2212848" y="0"/>
                </a:moveTo>
                <a:lnTo>
                  <a:pt x="2199817" y="0"/>
                </a:lnTo>
                <a:lnTo>
                  <a:pt x="0" y="0"/>
                </a:lnTo>
                <a:lnTo>
                  <a:pt x="0" y="47625"/>
                </a:lnTo>
                <a:lnTo>
                  <a:pt x="2199817" y="47625"/>
                </a:lnTo>
                <a:lnTo>
                  <a:pt x="2212848" y="47625"/>
                </a:lnTo>
                <a:lnTo>
                  <a:pt x="2212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7180" y="7657609"/>
            <a:ext cx="8255" cy="47625"/>
          </a:xfrm>
          <a:custGeom>
            <a:avLst/>
            <a:gdLst/>
            <a:ahLst/>
            <a:cxnLst/>
            <a:rect l="l" t="t" r="r" b="b"/>
            <a:pathLst>
              <a:path w="8255" h="47625">
                <a:moveTo>
                  <a:pt x="7874" y="47624"/>
                </a:moveTo>
                <a:lnTo>
                  <a:pt x="0" y="47624"/>
                </a:lnTo>
                <a:lnTo>
                  <a:pt x="0" y="0"/>
                </a:lnTo>
                <a:lnTo>
                  <a:pt x="7874" y="0"/>
                </a:lnTo>
                <a:lnTo>
                  <a:pt x="7874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3857" y="2078861"/>
            <a:ext cx="15506700" cy="6369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algn="just">
              <a:lnSpc>
                <a:spcPct val="117100"/>
              </a:lnSpc>
              <a:spcBef>
                <a:spcPts val="90"/>
              </a:spcBef>
            </a:pPr>
            <a:r>
              <a:rPr sz="3950" dirty="0">
                <a:latin typeface="Lucida Sans"/>
                <a:cs typeface="Lucida Sans"/>
              </a:rPr>
              <a:t>The</a:t>
            </a:r>
            <a:r>
              <a:rPr sz="3950" spc="47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Americans</a:t>
            </a:r>
            <a:r>
              <a:rPr sz="3950" spc="47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with</a:t>
            </a:r>
            <a:r>
              <a:rPr sz="3950" spc="48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Disabilities</a:t>
            </a:r>
            <a:r>
              <a:rPr sz="3950" spc="47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Act</a:t>
            </a:r>
            <a:r>
              <a:rPr sz="3950" spc="48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  <a:hlinkClick r:id="rId3"/>
              </a:rPr>
              <a:t>(ADA,</a:t>
            </a:r>
            <a:r>
              <a:rPr sz="3950" spc="430" dirty="0">
                <a:latin typeface="Lucida Sans"/>
                <a:cs typeface="Lucida Sans"/>
                <a:hlinkClick r:id="rId3"/>
              </a:rPr>
              <a:t> </a:t>
            </a:r>
            <a:r>
              <a:rPr sz="3950" dirty="0">
                <a:latin typeface="Lucida Sans"/>
                <a:cs typeface="Lucida Sans"/>
                <a:hlinkClick r:id="rId3"/>
              </a:rPr>
              <a:t>2008)</a:t>
            </a:r>
            <a:r>
              <a:rPr sz="3950" spc="49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provides</a:t>
            </a:r>
            <a:r>
              <a:rPr sz="3950" spc="490" dirty="0">
                <a:latin typeface="Lucida Sans"/>
                <a:cs typeface="Lucida Sans"/>
              </a:rPr>
              <a:t> </a:t>
            </a:r>
            <a:r>
              <a:rPr sz="3950" spc="-25" dirty="0">
                <a:latin typeface="Lucida Sans"/>
                <a:cs typeface="Lucida Sans"/>
              </a:rPr>
              <a:t>the </a:t>
            </a:r>
            <a:r>
              <a:rPr sz="3950" dirty="0">
                <a:latin typeface="Lucida Sans"/>
                <a:cs typeface="Lucida Sans"/>
              </a:rPr>
              <a:t>framework  for</a:t>
            </a:r>
            <a:r>
              <a:rPr sz="3950" spc="10" dirty="0">
                <a:latin typeface="Lucida Sans"/>
                <a:cs typeface="Lucida Sans"/>
              </a:rPr>
              <a:t>  </a:t>
            </a:r>
            <a:r>
              <a:rPr sz="3950" dirty="0">
                <a:latin typeface="Lucida Sans"/>
                <a:cs typeface="Lucida Sans"/>
              </a:rPr>
              <a:t>understanding</a:t>
            </a:r>
            <a:r>
              <a:rPr sz="3950" spc="10" dirty="0">
                <a:latin typeface="Lucida Sans"/>
                <a:cs typeface="Lucida Sans"/>
              </a:rPr>
              <a:t>  </a:t>
            </a:r>
            <a:r>
              <a:rPr sz="3950" dirty="0">
                <a:latin typeface="Lucida Sans"/>
                <a:cs typeface="Lucida Sans"/>
              </a:rPr>
              <a:t>the</a:t>
            </a:r>
            <a:r>
              <a:rPr sz="3950" spc="10" dirty="0">
                <a:latin typeface="Lucida Sans"/>
                <a:cs typeface="Lucida Sans"/>
              </a:rPr>
              <a:t>  </a:t>
            </a:r>
            <a:r>
              <a:rPr sz="3950" dirty="0">
                <a:latin typeface="Lucida Sans"/>
                <a:cs typeface="Lucida Sans"/>
              </a:rPr>
              <a:t>rights</a:t>
            </a:r>
            <a:r>
              <a:rPr sz="3950" spc="10" dirty="0">
                <a:latin typeface="Lucida Sans"/>
                <a:cs typeface="Lucida Sans"/>
              </a:rPr>
              <a:t>  </a:t>
            </a:r>
            <a:r>
              <a:rPr sz="3950" dirty="0">
                <a:latin typeface="Lucida Sans"/>
                <a:cs typeface="Lucida Sans"/>
              </a:rPr>
              <a:t>of</a:t>
            </a:r>
            <a:r>
              <a:rPr sz="3950" spc="10" dirty="0">
                <a:latin typeface="Lucida Sans"/>
                <a:cs typeface="Lucida Sans"/>
              </a:rPr>
              <a:t>  </a:t>
            </a:r>
            <a:r>
              <a:rPr sz="3950" dirty="0">
                <a:latin typeface="Lucida Sans"/>
                <a:cs typeface="Lucida Sans"/>
              </a:rPr>
              <a:t>employees</a:t>
            </a:r>
            <a:r>
              <a:rPr sz="3950" spc="15" dirty="0">
                <a:latin typeface="Lucida Sans"/>
                <a:cs typeface="Lucida Sans"/>
              </a:rPr>
              <a:t>  </a:t>
            </a:r>
            <a:r>
              <a:rPr sz="3950" spc="-20" dirty="0">
                <a:latin typeface="Lucida Sans"/>
                <a:cs typeface="Lucida Sans"/>
              </a:rPr>
              <a:t>with </a:t>
            </a:r>
            <a:r>
              <a:rPr sz="3950" spc="-90" dirty="0">
                <a:latin typeface="Lucida Sans"/>
                <a:cs typeface="Lucida Sans"/>
              </a:rPr>
              <a:t>disabilities</a:t>
            </a:r>
            <a:r>
              <a:rPr sz="3950" spc="-22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and</a:t>
            </a:r>
            <a:r>
              <a:rPr sz="3950" spc="-31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the</a:t>
            </a:r>
            <a:r>
              <a:rPr sz="3950" spc="-265" dirty="0">
                <a:latin typeface="Lucida Sans"/>
                <a:cs typeface="Lucida Sans"/>
              </a:rPr>
              <a:t> </a:t>
            </a:r>
            <a:r>
              <a:rPr sz="3950" spc="-80" dirty="0">
                <a:latin typeface="Lucida Sans"/>
                <a:cs typeface="Lucida Sans"/>
              </a:rPr>
              <a:t>responsibilities</a:t>
            </a:r>
            <a:r>
              <a:rPr sz="3950" spc="-229" dirty="0">
                <a:latin typeface="Lucida Sans"/>
                <a:cs typeface="Lucida Sans"/>
              </a:rPr>
              <a:t> </a:t>
            </a:r>
            <a:r>
              <a:rPr sz="3950" spc="-35" dirty="0">
                <a:latin typeface="Lucida Sans"/>
                <a:cs typeface="Lucida Sans"/>
              </a:rPr>
              <a:t>of</a:t>
            </a:r>
            <a:r>
              <a:rPr sz="3950" spc="-260" dirty="0">
                <a:latin typeface="Lucida Sans"/>
                <a:cs typeface="Lucida Sans"/>
              </a:rPr>
              <a:t> </a:t>
            </a:r>
            <a:r>
              <a:rPr sz="3950" spc="-10" dirty="0">
                <a:latin typeface="Lucida Sans"/>
                <a:cs typeface="Lucida Sans"/>
              </a:rPr>
              <a:t>employers.</a:t>
            </a:r>
            <a:endParaRPr sz="3950">
              <a:latin typeface="Lucida Sans"/>
              <a:cs typeface="Lucida Sans"/>
            </a:endParaRPr>
          </a:p>
          <a:p>
            <a:pPr marL="1734820" marR="8890" indent="198120" algn="just">
              <a:lnSpc>
                <a:spcPct val="117100"/>
              </a:lnSpc>
            </a:pPr>
            <a:r>
              <a:rPr sz="3950" dirty="0">
                <a:latin typeface="Lucida Sans"/>
                <a:cs typeface="Lucida Sans"/>
              </a:rPr>
              <a:t>All </a:t>
            </a:r>
            <a:r>
              <a:rPr sz="3950" spc="-55" dirty="0">
                <a:latin typeface="Lucida Sans"/>
                <a:cs typeface="Lucida Sans"/>
              </a:rPr>
              <a:t>organizations</a:t>
            </a:r>
            <a:r>
              <a:rPr sz="3950" spc="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should</a:t>
            </a:r>
            <a:r>
              <a:rPr sz="3950" spc="-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strive</a:t>
            </a:r>
            <a:r>
              <a:rPr sz="3950" spc="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to meet</a:t>
            </a:r>
            <a:r>
              <a:rPr sz="3950" spc="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and</a:t>
            </a:r>
            <a:r>
              <a:rPr sz="3950" spc="-5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exceed</a:t>
            </a:r>
            <a:r>
              <a:rPr sz="3950" spc="5" dirty="0">
                <a:latin typeface="Lucida Sans"/>
                <a:cs typeface="Lucida Sans"/>
              </a:rPr>
              <a:t> </a:t>
            </a:r>
            <a:r>
              <a:rPr sz="3950" spc="-25" dirty="0">
                <a:latin typeface="Lucida Sans"/>
                <a:cs typeface="Lucida Sans"/>
              </a:rPr>
              <a:t>ADA </a:t>
            </a:r>
            <a:r>
              <a:rPr sz="3950" spc="-45" dirty="0">
                <a:latin typeface="Lucida Sans"/>
                <a:cs typeface="Lucida Sans"/>
              </a:rPr>
              <a:t>rules</a:t>
            </a:r>
            <a:r>
              <a:rPr sz="3950" spc="-270" dirty="0">
                <a:latin typeface="Lucida Sans"/>
                <a:cs typeface="Lucida Sans"/>
              </a:rPr>
              <a:t> </a:t>
            </a:r>
            <a:r>
              <a:rPr sz="3950" dirty="0">
                <a:latin typeface="Lucida Sans"/>
                <a:cs typeface="Lucida Sans"/>
              </a:rPr>
              <a:t>and</a:t>
            </a:r>
            <a:r>
              <a:rPr sz="3950" spc="-275" dirty="0">
                <a:latin typeface="Lucida Sans"/>
                <a:cs typeface="Lucida Sans"/>
              </a:rPr>
              <a:t> </a:t>
            </a:r>
            <a:r>
              <a:rPr sz="3950" spc="-10" dirty="0">
                <a:latin typeface="Lucida Sans"/>
                <a:cs typeface="Lucida Sans"/>
              </a:rPr>
              <a:t>guidelines.</a:t>
            </a:r>
            <a:endParaRPr sz="39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Lucida Sans"/>
              <a:cs typeface="Lucida Sans"/>
            </a:endParaRPr>
          </a:p>
          <a:p>
            <a:pPr marL="12700" marR="5080" algn="just">
              <a:lnSpc>
                <a:spcPct val="117100"/>
              </a:lnSpc>
            </a:pPr>
            <a:r>
              <a:rPr sz="3950" dirty="0">
                <a:latin typeface="Lucida Sans"/>
                <a:cs typeface="Lucida Sans"/>
                <a:hlinkClick r:id="rId4"/>
              </a:rPr>
              <a:t>The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American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spc="-25" dirty="0">
                <a:latin typeface="Lucida Sans"/>
                <a:cs typeface="Lucida Sans"/>
                <a:hlinkClick r:id="rId4"/>
              </a:rPr>
              <a:t>Counseling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spc="-25" dirty="0">
                <a:latin typeface="Lucida Sans"/>
                <a:cs typeface="Lucida Sans"/>
                <a:hlinkClick r:id="rId4"/>
              </a:rPr>
              <a:t>Association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Code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of</a:t>
            </a:r>
            <a:r>
              <a:rPr sz="3950" spc="65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Ethics</a:t>
            </a:r>
            <a:r>
              <a:rPr sz="3950" spc="70" dirty="0">
                <a:latin typeface="Lucida Sans"/>
                <a:cs typeface="Lucida Sans"/>
                <a:hlinkClick r:id="rId4"/>
              </a:rPr>
              <a:t> </a:t>
            </a:r>
            <a:r>
              <a:rPr sz="3950" spc="-170" dirty="0">
                <a:latin typeface="Lucida Sans"/>
                <a:cs typeface="Lucida Sans"/>
                <a:hlinkClick r:id="rId4"/>
              </a:rPr>
              <a:t>(ACA-</a:t>
            </a:r>
            <a:r>
              <a:rPr sz="3950" spc="-20" dirty="0">
                <a:latin typeface="Lucida Sans"/>
                <a:cs typeface="Lucida Sans"/>
                <a:hlinkClick r:id="rId4"/>
              </a:rPr>
              <a:t>COE, </a:t>
            </a:r>
            <a:r>
              <a:rPr sz="3950" u="heavy" spc="-14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4"/>
              </a:rPr>
              <a:t>2014</a:t>
            </a:r>
            <a:r>
              <a:rPr sz="3950" spc="-145" dirty="0">
                <a:latin typeface="Lucida Sans"/>
                <a:cs typeface="Lucida Sans"/>
                <a:hlinkClick r:id="rId4"/>
              </a:rPr>
              <a:t>)</a:t>
            </a:r>
            <a:r>
              <a:rPr sz="3950" spc="-7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states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that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all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spc="-25" dirty="0">
                <a:latin typeface="Lucida Sans"/>
                <a:cs typeface="Lucida Sans"/>
                <a:hlinkClick r:id="rId4"/>
              </a:rPr>
              <a:t>counselors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hold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dirty="0">
                <a:latin typeface="Lucida Sans"/>
                <a:cs typeface="Lucida Sans"/>
                <a:hlinkClick r:id="rId4"/>
              </a:rPr>
              <a:t>a</a:t>
            </a:r>
            <a:r>
              <a:rPr sz="3950" spc="-60" dirty="0">
                <a:latin typeface="Lucida Sans"/>
                <a:cs typeface="Lucida Sans"/>
                <a:hlinkClick r:id="rId4"/>
              </a:rPr>
              <a:t> </a:t>
            </a:r>
            <a:r>
              <a:rPr sz="3950" i="1" spc="155" dirty="0">
                <a:latin typeface="Calibri"/>
                <a:cs typeface="Calibri"/>
                <a:hlinkClick r:id="rId4"/>
              </a:rPr>
              <a:t>Professional</a:t>
            </a:r>
            <a:r>
              <a:rPr sz="3950" i="1" spc="305" dirty="0">
                <a:latin typeface="Calibri"/>
                <a:cs typeface="Calibri"/>
                <a:hlinkClick r:id="rId4"/>
              </a:rPr>
              <a:t> </a:t>
            </a:r>
            <a:r>
              <a:rPr sz="3950" i="1" spc="114" dirty="0">
                <a:latin typeface="Calibri"/>
                <a:cs typeface="Calibri"/>
                <a:hlinkClick r:id="rId4"/>
              </a:rPr>
              <a:t>Responsibility-</a:t>
            </a: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950" i="1" spc="110" dirty="0">
                <a:latin typeface="Calibri"/>
                <a:cs typeface="Calibri"/>
              </a:rPr>
              <a:t>C.5.</a:t>
            </a:r>
            <a:r>
              <a:rPr sz="3950" i="1" spc="145" dirty="0">
                <a:latin typeface="Calibri"/>
                <a:cs typeface="Calibri"/>
              </a:rPr>
              <a:t> for</a:t>
            </a:r>
            <a:r>
              <a:rPr sz="3950" i="1" spc="155" dirty="0">
                <a:latin typeface="Calibri"/>
                <a:cs typeface="Calibri"/>
              </a:rPr>
              <a:t> </a:t>
            </a:r>
            <a:r>
              <a:rPr sz="3950" i="1" spc="150" dirty="0">
                <a:latin typeface="Calibri"/>
                <a:cs typeface="Calibri"/>
              </a:rPr>
              <a:t>Nondiscrimination</a:t>
            </a:r>
            <a:r>
              <a:rPr sz="3950" spc="150" dirty="0">
                <a:latin typeface="Lucida Sans"/>
                <a:cs typeface="Lucida Sans"/>
              </a:rPr>
              <a:t>.</a:t>
            </a:r>
            <a:endParaRPr sz="3950">
              <a:latin typeface="Lucida Sans"/>
              <a:cs typeface="Lucida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057774" cy="115754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90529" y="1135712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28324" y="533188"/>
            <a:ext cx="11508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20" dirty="0"/>
              <a:t>INCLUSION</a:t>
            </a:r>
            <a:r>
              <a:rPr spc="-55" dirty="0"/>
              <a:t> </a:t>
            </a:r>
            <a:r>
              <a:rPr spc="555" dirty="0"/>
              <a:t>AND</a:t>
            </a:r>
            <a:r>
              <a:rPr spc="-55" dirty="0"/>
              <a:t> </a:t>
            </a:r>
            <a:r>
              <a:rPr spc="725" dirty="0"/>
              <a:t>ACCESSIBILTY</a:t>
            </a:r>
            <a:r>
              <a:rPr spc="-55" dirty="0"/>
              <a:t> </a:t>
            </a:r>
            <a:r>
              <a:rPr spc="610" dirty="0"/>
              <a:t>DUTY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215" y="9258301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77" y="3693361"/>
            <a:ext cx="161925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77" y="4331536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77" y="4969711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1039" y="5603124"/>
            <a:ext cx="171450" cy="1714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232" y="2099607"/>
            <a:ext cx="16899890" cy="513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100"/>
              </a:spcBef>
            </a:pPr>
            <a:r>
              <a:rPr sz="3900" u="heavy" spc="-20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Text</a:t>
            </a:r>
            <a:r>
              <a:rPr sz="3900" u="heavy" spc="-19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3900" u="heavy" spc="-1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content:</a:t>
            </a:r>
            <a:endParaRPr sz="39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50">
              <a:latin typeface="Lucida Sans"/>
              <a:cs typeface="Lucida Sans"/>
            </a:endParaRPr>
          </a:p>
          <a:p>
            <a:pPr marL="12700" marR="5080">
              <a:lnSpc>
                <a:spcPct val="116300"/>
              </a:lnSpc>
            </a:pPr>
            <a:r>
              <a:rPr sz="3600" spc="-130" dirty="0">
                <a:latin typeface="Lucida Sans"/>
                <a:cs typeface="Lucida Sans"/>
              </a:rPr>
              <a:t>Title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95" dirty="0">
                <a:latin typeface="Lucida Sans"/>
                <a:cs typeface="Lucida Sans"/>
              </a:rPr>
              <a:t>fonts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85" dirty="0">
                <a:latin typeface="Lucida Sans"/>
                <a:cs typeface="Lucida Sans"/>
              </a:rPr>
              <a:t>should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be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235" dirty="0">
                <a:latin typeface="Lucida Sans"/>
                <a:cs typeface="Lucida Sans"/>
              </a:rPr>
              <a:t>44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20" dirty="0">
                <a:latin typeface="Lucida Sans"/>
                <a:cs typeface="Lucida Sans"/>
              </a:rPr>
              <a:t>pt.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or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75" dirty="0">
                <a:latin typeface="Lucida Sans"/>
                <a:cs typeface="Lucida Sans"/>
              </a:rPr>
              <a:t>greater.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85" dirty="0">
                <a:latin typeface="Lucida Sans"/>
                <a:cs typeface="Lucida Sans"/>
              </a:rPr>
              <a:t>Text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95" dirty="0">
                <a:latin typeface="Lucida Sans"/>
                <a:cs typeface="Lucida Sans"/>
              </a:rPr>
              <a:t>fonts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85" dirty="0">
                <a:latin typeface="Lucida Sans"/>
                <a:cs typeface="Lucida Sans"/>
              </a:rPr>
              <a:t>should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be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235" dirty="0">
                <a:latin typeface="Lucida Sans"/>
                <a:cs typeface="Lucida Sans"/>
              </a:rPr>
              <a:t>36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20" dirty="0">
                <a:latin typeface="Lucida Sans"/>
                <a:cs typeface="Lucida Sans"/>
              </a:rPr>
              <a:t>pt.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or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greater </a:t>
            </a:r>
            <a:r>
              <a:rPr sz="3600" spc="-95" dirty="0">
                <a:latin typeface="Lucida Sans"/>
                <a:cs typeface="Lucida Sans"/>
              </a:rPr>
              <a:t>Limit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20" dirty="0">
                <a:latin typeface="Lucida Sans"/>
                <a:cs typeface="Lucida Sans"/>
              </a:rPr>
              <a:t>the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20" dirty="0">
                <a:latin typeface="Lucida Sans"/>
                <a:cs typeface="Lucida Sans"/>
              </a:rPr>
              <a:t>number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of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10" dirty="0">
                <a:latin typeface="Lucida Sans"/>
                <a:cs typeface="Lucida Sans"/>
              </a:rPr>
              <a:t>slides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25" dirty="0">
                <a:latin typeface="Lucida Sans"/>
                <a:cs typeface="Lucida Sans"/>
              </a:rPr>
              <a:t>and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05" dirty="0">
                <a:latin typeface="Lucida Sans"/>
                <a:cs typeface="Lucida Sans"/>
              </a:rPr>
              <a:t>slide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0" dirty="0">
                <a:latin typeface="Lucida Sans"/>
                <a:cs typeface="Lucida Sans"/>
              </a:rPr>
              <a:t>length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to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allow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35" dirty="0">
                <a:latin typeface="Lucida Sans"/>
                <a:cs typeface="Lucida Sans"/>
              </a:rPr>
              <a:t>your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audience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time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to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read. Place</a:t>
            </a:r>
            <a:r>
              <a:rPr sz="3600" spc="-275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no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more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35" dirty="0">
                <a:latin typeface="Lucida Sans"/>
                <a:cs typeface="Lucida Sans"/>
              </a:rPr>
              <a:t>than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235" dirty="0">
                <a:latin typeface="Lucida Sans"/>
                <a:cs typeface="Lucida Sans"/>
              </a:rPr>
              <a:t>6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85" dirty="0">
                <a:latin typeface="Lucida Sans"/>
                <a:cs typeface="Lucida Sans"/>
              </a:rPr>
              <a:t>lines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of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130" dirty="0">
                <a:latin typeface="Lucida Sans"/>
                <a:cs typeface="Lucida Sans"/>
              </a:rPr>
              <a:t>text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on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a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105" dirty="0">
                <a:latin typeface="Lucida Sans"/>
                <a:cs typeface="Lucida Sans"/>
              </a:rPr>
              <a:t>slide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30" dirty="0">
                <a:latin typeface="Lucida Sans"/>
                <a:cs typeface="Lucida Sans"/>
              </a:rPr>
              <a:t>(excluding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columns).</a:t>
            </a:r>
            <a:endParaRPr sz="3600">
              <a:latin typeface="Lucida Sans"/>
              <a:cs typeface="Lucida Sans"/>
            </a:endParaRPr>
          </a:p>
          <a:p>
            <a:pPr marL="789305" marR="531495">
              <a:lnSpc>
                <a:spcPct val="116300"/>
              </a:lnSpc>
            </a:pPr>
            <a:r>
              <a:rPr sz="3600" dirty="0">
                <a:latin typeface="Lucida Sans"/>
                <a:cs typeface="Lucida Sans"/>
              </a:rPr>
              <a:t>Many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people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with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95" dirty="0">
                <a:latin typeface="Lucida Sans"/>
                <a:cs typeface="Lucida Sans"/>
              </a:rPr>
              <a:t>disabilities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(PWD)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often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45" dirty="0">
                <a:latin typeface="Lucida Sans"/>
                <a:cs typeface="Lucida Sans"/>
              </a:rPr>
              <a:t>use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70" dirty="0">
                <a:latin typeface="Lucida Sans"/>
                <a:cs typeface="Lucida Sans"/>
              </a:rPr>
              <a:t>text-</a:t>
            </a:r>
            <a:r>
              <a:rPr sz="3600" spc="-85" dirty="0">
                <a:latin typeface="Lucida Sans"/>
                <a:cs typeface="Lucida Sans"/>
              </a:rPr>
              <a:t>based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screen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reading </a:t>
            </a:r>
            <a:r>
              <a:rPr sz="3600" spc="-35" dirty="0">
                <a:latin typeface="Lucida Sans"/>
                <a:cs typeface="Lucida Sans"/>
              </a:rPr>
              <a:t>software</a:t>
            </a:r>
            <a:r>
              <a:rPr sz="3600" spc="-250" dirty="0">
                <a:latin typeface="Lucida Sans"/>
                <a:cs typeface="Lucida Sans"/>
              </a:rPr>
              <a:t> </a:t>
            </a:r>
            <a:r>
              <a:rPr sz="3600" spc="-25" dirty="0">
                <a:latin typeface="Lucida Sans"/>
                <a:cs typeface="Lucida Sans"/>
              </a:rPr>
              <a:t>and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computer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95" dirty="0">
                <a:latin typeface="Lucida Sans"/>
                <a:cs typeface="Lucida Sans"/>
              </a:rPr>
              <a:t>devices.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Graphics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are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105" dirty="0">
                <a:latin typeface="Lucida Sans"/>
                <a:cs typeface="Lucida Sans"/>
              </a:rPr>
              <a:t>difficult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to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read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with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screen readers.</a:t>
            </a:r>
            <a:endParaRPr sz="3600">
              <a:latin typeface="Lucida Sans"/>
              <a:cs typeface="Lucida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4810124" cy="11429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5573" y="983713"/>
            <a:ext cx="8380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15" dirty="0"/>
              <a:t>POWERPOINT</a:t>
            </a:r>
            <a:r>
              <a:rPr spc="-85" dirty="0"/>
              <a:t> </a:t>
            </a:r>
            <a:r>
              <a:rPr spc="465" dirty="0"/>
              <a:t>GUIDELINES: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8098" y="1138906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215" y="9457083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160" y="3159734"/>
            <a:ext cx="142875" cy="1428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5420" y="1680184"/>
            <a:ext cx="1584579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6895" algn="ctr">
              <a:lnSpc>
                <a:spcPct val="100000"/>
              </a:lnSpc>
              <a:spcBef>
                <a:spcPts val="100"/>
              </a:spcBef>
            </a:pPr>
            <a:r>
              <a:rPr sz="3600" u="heavy" spc="-5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Gra</a:t>
            </a:r>
            <a:r>
              <a:rPr sz="3600" spc="-50" dirty="0">
                <a:latin typeface="Lucida Sans"/>
                <a:cs typeface="Lucida Sans"/>
              </a:rPr>
              <a:t>p</a:t>
            </a:r>
            <a:r>
              <a:rPr sz="3600" u="heavy" spc="-5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hic</a:t>
            </a:r>
            <a:r>
              <a:rPr sz="3600" u="heavy" spc="-23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content:</a:t>
            </a:r>
            <a:endParaRPr sz="36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3200" spc="-65" dirty="0">
                <a:latin typeface="Lucida Sans"/>
                <a:cs typeface="Lucida Sans"/>
              </a:rPr>
              <a:t>Replace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spc="-105" dirty="0">
                <a:latin typeface="Lucida Sans"/>
                <a:cs typeface="Lucida Sans"/>
              </a:rPr>
              <a:t>graphics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60" dirty="0">
                <a:latin typeface="Lucida Sans"/>
                <a:cs typeface="Lucida Sans"/>
              </a:rPr>
              <a:t>with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120" dirty="0">
                <a:latin typeface="Lucida Sans"/>
                <a:cs typeface="Lucida Sans"/>
              </a:rPr>
              <a:t>text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25" dirty="0">
                <a:latin typeface="Lucida Sans"/>
                <a:cs typeface="Lucida Sans"/>
              </a:rPr>
              <a:t>whenever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10" dirty="0">
                <a:latin typeface="Lucida Sans"/>
                <a:cs typeface="Lucida Sans"/>
              </a:rPr>
              <a:t>possible.</a:t>
            </a:r>
            <a:endParaRPr sz="3200">
              <a:latin typeface="Lucida Sans"/>
              <a:cs typeface="Lucida Sans"/>
            </a:endParaRPr>
          </a:p>
          <a:p>
            <a:pPr marL="12700" marR="5080">
              <a:lnSpc>
                <a:spcPct val="115199"/>
              </a:lnSpc>
            </a:pPr>
            <a:r>
              <a:rPr sz="3200" spc="-75" dirty="0">
                <a:latin typeface="Lucida Sans"/>
                <a:cs typeface="Lucida Sans"/>
              </a:rPr>
              <a:t>If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105" dirty="0">
                <a:latin typeface="Lucida Sans"/>
                <a:cs typeface="Lucida Sans"/>
              </a:rPr>
              <a:t>graphics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dirty="0">
                <a:latin typeface="Lucida Sans"/>
                <a:cs typeface="Lucida Sans"/>
              </a:rPr>
              <a:t>are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spc="-100" dirty="0">
                <a:latin typeface="Lucida Sans"/>
                <a:cs typeface="Lucida Sans"/>
              </a:rPr>
              <a:t>used,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85" dirty="0">
                <a:latin typeface="Lucida Sans"/>
                <a:cs typeface="Lucida Sans"/>
              </a:rPr>
              <a:t>include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dirty="0">
                <a:latin typeface="Lucida Sans"/>
                <a:cs typeface="Lucida Sans"/>
              </a:rPr>
              <a:t>a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60" dirty="0">
                <a:latin typeface="Lucida Sans"/>
                <a:cs typeface="Lucida Sans"/>
              </a:rPr>
              <a:t>detailed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85" dirty="0">
                <a:latin typeface="Lucida Sans"/>
                <a:cs typeface="Lucida Sans"/>
              </a:rPr>
              <a:t>explanation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spc="-70" dirty="0">
                <a:latin typeface="Lucida Sans"/>
                <a:cs typeface="Lucida Sans"/>
              </a:rPr>
              <a:t>of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35" dirty="0">
                <a:latin typeface="Lucida Sans"/>
                <a:cs typeface="Lucida Sans"/>
              </a:rPr>
              <a:t>the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spc="-80" dirty="0">
                <a:latin typeface="Lucida Sans"/>
                <a:cs typeface="Lucida Sans"/>
              </a:rPr>
              <a:t>meaning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70" dirty="0">
                <a:latin typeface="Lucida Sans"/>
                <a:cs typeface="Lucida Sans"/>
              </a:rPr>
              <a:t>of</a:t>
            </a:r>
            <a:r>
              <a:rPr sz="3200" spc="-160" dirty="0">
                <a:latin typeface="Lucida Sans"/>
                <a:cs typeface="Lucida Sans"/>
              </a:rPr>
              <a:t> </a:t>
            </a:r>
            <a:r>
              <a:rPr sz="3200" spc="-50" dirty="0">
                <a:latin typeface="Lucida Sans"/>
                <a:cs typeface="Lucida Sans"/>
              </a:rPr>
              <a:t>that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70" dirty="0">
                <a:latin typeface="Lucida Sans"/>
                <a:cs typeface="Lucida Sans"/>
              </a:rPr>
              <a:t>charts</a:t>
            </a:r>
            <a:r>
              <a:rPr sz="3200" spc="-165" dirty="0">
                <a:latin typeface="Lucida Sans"/>
                <a:cs typeface="Lucida Sans"/>
              </a:rPr>
              <a:t> </a:t>
            </a:r>
            <a:r>
              <a:rPr sz="3200" spc="-25" dirty="0">
                <a:latin typeface="Lucida Sans"/>
                <a:cs typeface="Lucida Sans"/>
              </a:rPr>
              <a:t>or </a:t>
            </a:r>
            <a:r>
              <a:rPr sz="3200" spc="-105" dirty="0">
                <a:latin typeface="Lucida Sans"/>
                <a:cs typeface="Lucida Sans"/>
              </a:rPr>
              <a:t>graphics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90" dirty="0">
                <a:latin typeface="Lucida Sans"/>
                <a:cs typeface="Lucida Sans"/>
              </a:rPr>
              <a:t>in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dirty="0">
                <a:latin typeface="Lucida Sans"/>
                <a:cs typeface="Lucida Sans"/>
              </a:rPr>
              <a:t>a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75" dirty="0">
                <a:latin typeface="Lucida Sans"/>
                <a:cs typeface="Lucida Sans"/>
              </a:rPr>
              <a:t>descriptive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105" dirty="0">
                <a:latin typeface="Lucida Sans"/>
                <a:cs typeface="Lucida Sans"/>
              </a:rPr>
              <a:t>text-</a:t>
            </a:r>
            <a:r>
              <a:rPr sz="3200" spc="-75" dirty="0">
                <a:latin typeface="Lucida Sans"/>
                <a:cs typeface="Lucida Sans"/>
              </a:rPr>
              <a:t>only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95" dirty="0">
                <a:latin typeface="Lucida Sans"/>
                <a:cs typeface="Lucida Sans"/>
              </a:rPr>
              <a:t>slide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85" dirty="0">
                <a:latin typeface="Lucida Sans"/>
                <a:cs typeface="Lucida Sans"/>
              </a:rPr>
              <a:t>included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70" dirty="0">
                <a:latin typeface="Lucida Sans"/>
                <a:cs typeface="Lucida Sans"/>
              </a:rPr>
              <a:t>immediately</a:t>
            </a:r>
            <a:r>
              <a:rPr sz="3200" spc="-155" dirty="0">
                <a:latin typeface="Lucida Sans"/>
                <a:cs typeface="Lucida Sans"/>
              </a:rPr>
              <a:t> </a:t>
            </a:r>
            <a:r>
              <a:rPr sz="3200" spc="-35" dirty="0">
                <a:latin typeface="Lucida Sans"/>
                <a:cs typeface="Lucida Sans"/>
              </a:rPr>
              <a:t>after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35" dirty="0">
                <a:latin typeface="Lucida Sans"/>
                <a:cs typeface="Lucida Sans"/>
              </a:rPr>
              <a:t>the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100" dirty="0">
                <a:latin typeface="Lucida Sans"/>
                <a:cs typeface="Lucida Sans"/>
              </a:rPr>
              <a:t>graphic</a:t>
            </a:r>
            <a:r>
              <a:rPr sz="3200" spc="-150" dirty="0">
                <a:latin typeface="Lucida Sans"/>
                <a:cs typeface="Lucida Sans"/>
              </a:rPr>
              <a:t> </a:t>
            </a:r>
            <a:r>
              <a:rPr sz="3200" spc="-10" dirty="0">
                <a:latin typeface="Lucida Sans"/>
                <a:cs typeface="Lucida Sans"/>
              </a:rPr>
              <a:t>slide.</a:t>
            </a:r>
            <a:endParaRPr sz="3200">
              <a:latin typeface="Lucida Sans"/>
              <a:cs typeface="Lucida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160" y="3721708"/>
            <a:ext cx="142875" cy="142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39865" y="5077093"/>
            <a:ext cx="1251585" cy="6057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3500" b="1" spc="114" dirty="0">
                <a:solidFill>
                  <a:srgbClr val="0E79BF"/>
                </a:solidFill>
                <a:latin typeface="Trebuchet MS"/>
                <a:cs typeface="Trebuchet MS"/>
              </a:rPr>
              <a:t>Avoid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0945" y="6513449"/>
            <a:ext cx="2307590" cy="1957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900" b="1" dirty="0">
                <a:latin typeface="Trebuchet MS"/>
                <a:cs typeface="Trebuchet MS"/>
              </a:rPr>
              <a:t>Slide</a:t>
            </a:r>
            <a:r>
              <a:rPr sz="1900" b="1" spc="114" dirty="0">
                <a:latin typeface="Trebuchet MS"/>
                <a:cs typeface="Trebuchet MS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transitions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15100"/>
              </a:lnSpc>
              <a:spcBef>
                <a:spcPts val="1535"/>
              </a:spcBef>
            </a:pPr>
            <a:r>
              <a:rPr sz="1900" b="1" spc="60" dirty="0">
                <a:latin typeface="Trebuchet MS"/>
                <a:cs typeface="Trebuchet MS"/>
              </a:rPr>
              <a:t>Videos</a:t>
            </a:r>
            <a:r>
              <a:rPr sz="1900" b="1" spc="-75" dirty="0">
                <a:latin typeface="Trebuchet MS"/>
                <a:cs typeface="Trebuchet MS"/>
              </a:rPr>
              <a:t> </a:t>
            </a:r>
            <a:r>
              <a:rPr sz="1900" b="1" spc="90" dirty="0">
                <a:latin typeface="Trebuchet MS"/>
                <a:cs typeface="Trebuchet MS"/>
              </a:rPr>
              <a:t>that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60" dirty="0">
                <a:latin typeface="Trebuchet MS"/>
                <a:cs typeface="Trebuchet MS"/>
              </a:rPr>
              <a:t>are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not </a:t>
            </a:r>
            <a:r>
              <a:rPr sz="1900" b="1" spc="55" dirty="0">
                <a:latin typeface="Trebuchet MS"/>
                <a:cs typeface="Trebuchet MS"/>
              </a:rPr>
              <a:t>captioned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4427" y="6513449"/>
            <a:ext cx="2822575" cy="1786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900" b="1" spc="105" dirty="0">
                <a:latin typeface="Trebuchet MS"/>
                <a:cs typeface="Trebuchet MS"/>
              </a:rPr>
              <a:t>Busy</a:t>
            </a:r>
            <a:r>
              <a:rPr sz="1900" b="1" spc="-80" dirty="0">
                <a:latin typeface="Trebuchet MS"/>
                <a:cs typeface="Trebuchet MS"/>
              </a:rPr>
              <a:t> </a:t>
            </a:r>
            <a:r>
              <a:rPr sz="1900" b="1" spc="50" dirty="0">
                <a:latin typeface="Trebuchet MS"/>
                <a:cs typeface="Trebuchet MS"/>
              </a:rPr>
              <a:t>slide</a:t>
            </a:r>
            <a:r>
              <a:rPr sz="1900" b="1" spc="-75" dirty="0">
                <a:latin typeface="Trebuchet MS"/>
                <a:cs typeface="Trebuchet MS"/>
              </a:rPr>
              <a:t> </a:t>
            </a:r>
            <a:r>
              <a:rPr sz="1900" b="1" spc="80" dirty="0">
                <a:latin typeface="Trebuchet MS"/>
                <a:cs typeface="Trebuchet MS"/>
              </a:rPr>
              <a:t>backgrounds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rebuchet MS"/>
              <a:cs typeface="Trebuchet MS"/>
            </a:endParaRPr>
          </a:p>
          <a:p>
            <a:pPr marL="62230" algn="ctr">
              <a:lnSpc>
                <a:spcPct val="100000"/>
              </a:lnSpc>
            </a:pPr>
            <a:r>
              <a:rPr sz="1900" b="1" dirty="0">
                <a:latin typeface="Trebuchet MS"/>
                <a:cs typeface="Trebuchet MS"/>
              </a:rPr>
              <a:t>Over-</a:t>
            </a:r>
            <a:r>
              <a:rPr sz="1900" b="1" spc="70" dirty="0">
                <a:latin typeface="Trebuchet MS"/>
                <a:cs typeface="Trebuchet MS"/>
              </a:rPr>
              <a:t>crowding</a:t>
            </a:r>
            <a:r>
              <a:rPr sz="1900" b="1" spc="150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text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2279" y="6180074"/>
            <a:ext cx="2949575" cy="2291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900" b="1" spc="80" dirty="0">
                <a:latin typeface="Trebuchet MS"/>
                <a:cs typeface="Trebuchet MS"/>
              </a:rPr>
              <a:t>Charts</a:t>
            </a:r>
            <a:r>
              <a:rPr sz="1900" b="1" spc="-55" dirty="0">
                <a:latin typeface="Trebuchet MS"/>
                <a:cs typeface="Trebuchet MS"/>
              </a:rPr>
              <a:t> </a:t>
            </a:r>
            <a:r>
              <a:rPr sz="1900" b="1" spc="80" dirty="0">
                <a:latin typeface="Trebuchet MS"/>
                <a:cs typeface="Trebuchet MS"/>
              </a:rPr>
              <a:t>without</a:t>
            </a:r>
            <a:r>
              <a:rPr sz="1900" b="1" spc="-55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text</a:t>
            </a:r>
            <a:endParaRPr sz="1900">
              <a:latin typeface="Trebuchet MS"/>
              <a:cs typeface="Trebuchet MS"/>
            </a:endParaRPr>
          </a:p>
          <a:p>
            <a:pPr marL="60960" marR="53340" algn="ctr">
              <a:lnSpc>
                <a:spcPct val="115100"/>
              </a:lnSpc>
            </a:pPr>
            <a:r>
              <a:rPr sz="1900" b="1" spc="60" dirty="0">
                <a:latin typeface="Trebuchet MS"/>
                <a:cs typeface="Trebuchet MS"/>
              </a:rPr>
              <a:t>descriptions</a:t>
            </a:r>
            <a:r>
              <a:rPr sz="1900" b="1" spc="-60" dirty="0">
                <a:latin typeface="Trebuchet MS"/>
                <a:cs typeface="Trebuchet MS"/>
              </a:rPr>
              <a:t> </a:t>
            </a:r>
            <a:r>
              <a:rPr sz="1900" b="1" spc="110" dirty="0">
                <a:latin typeface="Trebuchet MS"/>
                <a:cs typeface="Trebuchet MS"/>
              </a:rPr>
              <a:t>and</a:t>
            </a:r>
            <a:r>
              <a:rPr sz="1900" b="1" spc="-60" dirty="0">
                <a:latin typeface="Trebuchet MS"/>
                <a:cs typeface="Trebuchet MS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charts </a:t>
            </a:r>
            <a:r>
              <a:rPr sz="1900" b="1" spc="75" dirty="0">
                <a:latin typeface="Trebuchet MS"/>
                <a:cs typeface="Trebuchet MS"/>
              </a:rPr>
              <a:t>with</a:t>
            </a:r>
            <a:r>
              <a:rPr sz="1900" b="1" spc="-1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filler</a:t>
            </a:r>
            <a:r>
              <a:rPr sz="1900" b="1" spc="-5" dirty="0">
                <a:latin typeface="Trebuchet MS"/>
                <a:cs typeface="Trebuchet MS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patterns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15100"/>
              </a:lnSpc>
              <a:spcBef>
                <a:spcPts val="1930"/>
              </a:spcBef>
            </a:pPr>
            <a:r>
              <a:rPr sz="1900" b="1" spc="55" dirty="0">
                <a:latin typeface="Trebuchet MS"/>
                <a:cs typeface="Trebuchet MS"/>
              </a:rPr>
              <a:t>Color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85" dirty="0">
                <a:latin typeface="Trebuchet MS"/>
                <a:cs typeface="Trebuchet MS"/>
              </a:rPr>
              <a:t>schemes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providing </a:t>
            </a:r>
            <a:r>
              <a:rPr sz="1900" b="1" spc="80" dirty="0">
                <a:latin typeface="Trebuchet MS"/>
                <a:cs typeface="Trebuchet MS"/>
              </a:rPr>
              <a:t>low</a:t>
            </a:r>
            <a:r>
              <a:rPr sz="1900" b="1" spc="-80" dirty="0">
                <a:latin typeface="Trebuchet MS"/>
                <a:cs typeface="Trebuchet MS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contrast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05374" cy="117157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59592" y="681508"/>
            <a:ext cx="10429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15" dirty="0"/>
              <a:t>POWERPOINT</a:t>
            </a:r>
            <a:r>
              <a:rPr spc="-65" dirty="0"/>
              <a:t> </a:t>
            </a:r>
            <a:r>
              <a:rPr spc="540" dirty="0"/>
              <a:t>GUIDELINES</a:t>
            </a:r>
            <a:r>
              <a:rPr spc="-60" dirty="0"/>
              <a:t> </a:t>
            </a:r>
            <a:r>
              <a:rPr spc="360" dirty="0"/>
              <a:t>CONT.: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30032" y="1199603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8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627" y="3724431"/>
            <a:ext cx="17644745" cy="3854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41325" indent="-428625" algn="just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441325" algn="l"/>
              </a:tabLst>
            </a:pPr>
            <a:r>
              <a:rPr sz="3600" dirty="0">
                <a:latin typeface="Lucida Sans"/>
                <a:cs typeface="Lucida Sans"/>
              </a:rPr>
              <a:t>Use</a:t>
            </a:r>
            <a:r>
              <a:rPr sz="3600" spc="-235" dirty="0">
                <a:latin typeface="Lucida Sans"/>
                <a:cs typeface="Lucida Sans"/>
              </a:rPr>
              <a:t> </a:t>
            </a:r>
            <a:r>
              <a:rPr sz="3600" spc="-120" dirty="0">
                <a:latin typeface="Lucida Sans"/>
                <a:cs typeface="Lucida Sans"/>
              </a:rPr>
              <a:t>18-</a:t>
            </a:r>
            <a:r>
              <a:rPr sz="3600" spc="-114" dirty="0">
                <a:latin typeface="Lucida Sans"/>
                <a:cs typeface="Lucida Sans"/>
              </a:rPr>
              <a:t>point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70" dirty="0">
                <a:latin typeface="Lucida Sans"/>
                <a:cs typeface="Lucida Sans"/>
              </a:rPr>
              <a:t>font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for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100" dirty="0">
                <a:latin typeface="Lucida Sans"/>
                <a:cs typeface="Lucida Sans"/>
              </a:rPr>
              <a:t>all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135" dirty="0">
                <a:latin typeface="Lucida Sans"/>
                <a:cs typeface="Lucida Sans"/>
              </a:rPr>
              <a:t>text.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Larger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95" dirty="0">
                <a:latin typeface="Lucida Sans"/>
                <a:cs typeface="Lucida Sans"/>
              </a:rPr>
              <a:t>fonts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may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be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used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for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headings.</a:t>
            </a:r>
            <a:endParaRPr sz="3600" dirty="0">
              <a:latin typeface="Lucida Sans"/>
              <a:cs typeface="Lucida Sans"/>
            </a:endParaRPr>
          </a:p>
          <a:p>
            <a:pPr marL="440690" marR="5080" indent="-428625" algn="just">
              <a:lnSpc>
                <a:spcPct val="116300"/>
              </a:lnSpc>
              <a:buAutoNum type="arabicPeriod"/>
              <a:tabLst>
                <a:tab pos="441325" algn="l"/>
              </a:tabLst>
            </a:pPr>
            <a:r>
              <a:rPr sz="3600" dirty="0">
                <a:latin typeface="Lucida Sans"/>
                <a:cs typeface="Lucida Sans"/>
              </a:rPr>
              <a:t>Use</a:t>
            </a:r>
            <a:r>
              <a:rPr sz="3600" spc="-285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a</a:t>
            </a:r>
            <a:r>
              <a:rPr sz="3600" spc="-235" dirty="0">
                <a:latin typeface="Lucida Sans"/>
                <a:cs typeface="Lucida Sans"/>
              </a:rPr>
              <a:t> </a:t>
            </a:r>
            <a:r>
              <a:rPr sz="3600" spc="-80" dirty="0">
                <a:latin typeface="Lucida Sans"/>
                <a:cs typeface="Lucida Sans"/>
              </a:rPr>
              <a:t>bold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80" dirty="0">
                <a:latin typeface="Lucida Sans"/>
                <a:cs typeface="Lucida Sans"/>
              </a:rPr>
              <a:t>serif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70" dirty="0">
                <a:latin typeface="Lucida Sans"/>
                <a:cs typeface="Lucida Sans"/>
              </a:rPr>
              <a:t>font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0" dirty="0">
                <a:latin typeface="Lucida Sans"/>
                <a:cs typeface="Lucida Sans"/>
              </a:rPr>
              <a:t>(such</a:t>
            </a:r>
            <a:r>
              <a:rPr sz="3600" spc="-185" dirty="0">
                <a:latin typeface="Lucida Sans"/>
                <a:cs typeface="Lucida Sans"/>
              </a:rPr>
              <a:t> </a:t>
            </a:r>
            <a:r>
              <a:rPr sz="3600" spc="-35" dirty="0">
                <a:latin typeface="Lucida Sans"/>
                <a:cs typeface="Lucida Sans"/>
              </a:rPr>
              <a:t>as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40" dirty="0">
                <a:latin typeface="Lucida Sans"/>
                <a:cs typeface="Lucida Sans"/>
              </a:rPr>
              <a:t>Times </a:t>
            </a:r>
            <a:r>
              <a:rPr sz="3600" dirty="0">
                <a:latin typeface="Lucida Sans"/>
                <a:cs typeface="Lucida Sans"/>
              </a:rPr>
              <a:t>New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Roman)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for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body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35" dirty="0">
                <a:latin typeface="Lucida Sans"/>
                <a:cs typeface="Lucida Sans"/>
              </a:rPr>
              <a:t>text</a:t>
            </a:r>
            <a:r>
              <a:rPr sz="3600" spc="-150" dirty="0">
                <a:latin typeface="Lucida Sans"/>
                <a:cs typeface="Lucida Sans"/>
              </a:rPr>
              <a:t> </a:t>
            </a:r>
            <a:r>
              <a:rPr sz="3600" spc="-25" dirty="0">
                <a:latin typeface="Lucida Sans"/>
                <a:cs typeface="Lucida Sans"/>
              </a:rPr>
              <a:t>and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a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80" dirty="0">
                <a:latin typeface="Lucida Sans"/>
                <a:cs typeface="Lucida Sans"/>
              </a:rPr>
              <a:t>bold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simple </a:t>
            </a:r>
            <a:r>
              <a:rPr sz="3600" spc="-80" dirty="0">
                <a:latin typeface="Lucida Sans"/>
                <a:cs typeface="Lucida Sans"/>
              </a:rPr>
              <a:t>sans-</a:t>
            </a:r>
            <a:r>
              <a:rPr sz="3600" spc="-65" dirty="0">
                <a:latin typeface="Lucida Sans"/>
                <a:cs typeface="Lucida Sans"/>
              </a:rPr>
              <a:t>serif</a:t>
            </a:r>
            <a:r>
              <a:rPr sz="3600" spc="-220" dirty="0">
                <a:latin typeface="Lucida Sans"/>
                <a:cs typeface="Lucida Sans"/>
              </a:rPr>
              <a:t> </a:t>
            </a:r>
            <a:r>
              <a:rPr sz="3600" spc="-70" dirty="0">
                <a:latin typeface="Lucida Sans"/>
                <a:cs typeface="Lucida Sans"/>
              </a:rPr>
              <a:t>font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100" dirty="0">
                <a:latin typeface="Lucida Sans"/>
                <a:cs typeface="Lucida Sans"/>
              </a:rPr>
              <a:t>(such</a:t>
            </a:r>
            <a:r>
              <a:rPr sz="3600" spc="-185" dirty="0">
                <a:latin typeface="Lucida Sans"/>
                <a:cs typeface="Lucida Sans"/>
              </a:rPr>
              <a:t> </a:t>
            </a:r>
            <a:r>
              <a:rPr sz="3600" spc="-35" dirty="0">
                <a:latin typeface="Lucida Sans"/>
                <a:cs typeface="Lucida Sans"/>
              </a:rPr>
              <a:t>as</a:t>
            </a:r>
            <a:r>
              <a:rPr sz="3600" spc="-250" dirty="0">
                <a:latin typeface="Lucida Sans"/>
                <a:cs typeface="Lucida Sans"/>
              </a:rPr>
              <a:t> </a:t>
            </a:r>
            <a:r>
              <a:rPr sz="3600" spc="-114" dirty="0">
                <a:latin typeface="Lucida Sans"/>
                <a:cs typeface="Lucida Sans"/>
              </a:rPr>
              <a:t>Arial)</a:t>
            </a:r>
            <a:r>
              <a:rPr sz="3600" spc="-170" dirty="0">
                <a:latin typeface="Lucida Sans"/>
                <a:cs typeface="Lucida Sans"/>
              </a:rPr>
              <a:t> </a:t>
            </a:r>
            <a:r>
              <a:rPr sz="3600" spc="-40" dirty="0">
                <a:latin typeface="Lucida Sans"/>
                <a:cs typeface="Lucida Sans"/>
              </a:rPr>
              <a:t>for</a:t>
            </a:r>
            <a:r>
              <a:rPr sz="3600" spc="-245" dirty="0">
                <a:latin typeface="Lucida Sans"/>
                <a:cs typeface="Lucida Sans"/>
              </a:rPr>
              <a:t> </a:t>
            </a:r>
            <a:r>
              <a:rPr sz="3600" spc="-85" dirty="0">
                <a:latin typeface="Lucida Sans"/>
                <a:cs typeface="Lucida Sans"/>
              </a:rPr>
              <a:t>headings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25" dirty="0">
                <a:latin typeface="Lucida Sans"/>
                <a:cs typeface="Lucida Sans"/>
              </a:rPr>
              <a:t>and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30" dirty="0">
                <a:latin typeface="Lucida Sans"/>
                <a:cs typeface="Lucida Sans"/>
              </a:rPr>
              <a:t>other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55" dirty="0">
                <a:latin typeface="Lucida Sans"/>
                <a:cs typeface="Lucida Sans"/>
              </a:rPr>
              <a:t>information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50" dirty="0">
                <a:latin typeface="Lucida Sans"/>
                <a:cs typeface="Lucida Sans"/>
              </a:rPr>
              <a:t>that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80" dirty="0">
                <a:latin typeface="Lucida Sans"/>
                <a:cs typeface="Lucida Sans"/>
              </a:rPr>
              <a:t>is</a:t>
            </a:r>
            <a:r>
              <a:rPr sz="3600" spc="-105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set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apart </a:t>
            </a:r>
            <a:r>
              <a:rPr sz="3600" spc="-30" dirty="0">
                <a:latin typeface="Lucida Sans"/>
                <a:cs typeface="Lucida Sans"/>
              </a:rPr>
              <a:t>from</a:t>
            </a:r>
            <a:r>
              <a:rPr sz="3600" spc="-229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body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135" dirty="0">
                <a:latin typeface="Lucida Sans"/>
                <a:cs typeface="Lucida Sans"/>
              </a:rPr>
              <a:t>text.</a:t>
            </a:r>
            <a:r>
              <a:rPr sz="3600" spc="-204" dirty="0">
                <a:latin typeface="Lucida Sans"/>
                <a:cs typeface="Lucida Sans"/>
              </a:rPr>
              <a:t> </a:t>
            </a:r>
            <a:r>
              <a:rPr sz="3600" spc="-75" dirty="0">
                <a:latin typeface="Lucida Sans"/>
                <a:cs typeface="Lucida Sans"/>
              </a:rPr>
              <a:t>Do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50" dirty="0">
                <a:latin typeface="Lucida Sans"/>
                <a:cs typeface="Lucida Sans"/>
              </a:rPr>
              <a:t>not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use</a:t>
            </a:r>
            <a:r>
              <a:rPr sz="3600" spc="-210" dirty="0">
                <a:latin typeface="Lucida Sans"/>
                <a:cs typeface="Lucida Sans"/>
              </a:rPr>
              <a:t> </a:t>
            </a:r>
            <a:r>
              <a:rPr sz="3600" spc="-30" dirty="0">
                <a:latin typeface="Lucida Sans"/>
                <a:cs typeface="Lucida Sans"/>
              </a:rPr>
              <a:t>any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compressed</a:t>
            </a:r>
            <a:r>
              <a:rPr sz="3600" spc="-215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fonts.</a:t>
            </a:r>
            <a:endParaRPr sz="3600" dirty="0">
              <a:latin typeface="Lucida Sans"/>
              <a:cs typeface="Lucida Sans"/>
            </a:endParaRPr>
          </a:p>
          <a:p>
            <a:pPr marL="441325" indent="-428625" algn="just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41325" algn="l"/>
              </a:tabLst>
            </a:pPr>
            <a:r>
              <a:rPr sz="3600" spc="-10" dirty="0">
                <a:latin typeface="Lucida Sans"/>
                <a:cs typeface="Lucida Sans"/>
              </a:rPr>
              <a:t>Make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85" dirty="0">
                <a:latin typeface="Lucida Sans"/>
                <a:cs typeface="Lucida Sans"/>
              </a:rPr>
              <a:t>lines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120" dirty="0">
                <a:latin typeface="Lucida Sans"/>
                <a:cs typeface="Lucida Sans"/>
              </a:rPr>
              <a:t>heavy/thick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90" dirty="0">
                <a:latin typeface="Lucida Sans"/>
                <a:cs typeface="Lucida Sans"/>
              </a:rPr>
              <a:t>in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75" dirty="0">
                <a:latin typeface="Lucida Sans"/>
                <a:cs typeface="Lucida Sans"/>
              </a:rPr>
              <a:t>charts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25" dirty="0">
                <a:latin typeface="Lucida Sans"/>
                <a:cs typeface="Lucida Sans"/>
              </a:rPr>
              <a:t>and</a:t>
            </a:r>
            <a:r>
              <a:rPr sz="3600" spc="-20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graphs.</a:t>
            </a:r>
            <a:endParaRPr sz="3600" dirty="0">
              <a:latin typeface="Lucida Sans"/>
              <a:cs typeface="Lucida Sans"/>
            </a:endParaRPr>
          </a:p>
          <a:p>
            <a:pPr marL="441325" indent="-428625" algn="just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41325" algn="l"/>
              </a:tabLst>
            </a:pPr>
            <a:r>
              <a:rPr sz="3600" dirty="0">
                <a:latin typeface="Lucida Sans"/>
                <a:cs typeface="Lucida Sans"/>
              </a:rPr>
              <a:t>Use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dirty="0">
                <a:latin typeface="Lucida Sans"/>
                <a:cs typeface="Lucida Sans"/>
              </a:rPr>
              <a:t>a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75" dirty="0">
                <a:latin typeface="Lucida Sans"/>
                <a:cs typeface="Lucida Sans"/>
              </a:rPr>
              <a:t>minimum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of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215" dirty="0">
                <a:latin typeface="Lucida Sans"/>
                <a:cs typeface="Lucida Sans"/>
              </a:rPr>
              <a:t>1.5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80" dirty="0">
                <a:latin typeface="Lucida Sans"/>
                <a:cs typeface="Lucida Sans"/>
              </a:rPr>
              <a:t>line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135" dirty="0">
                <a:latin typeface="Lucida Sans"/>
                <a:cs typeface="Lucida Sans"/>
              </a:rPr>
              <a:t>spacing;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60" dirty="0">
                <a:latin typeface="Lucida Sans"/>
                <a:cs typeface="Lucida Sans"/>
              </a:rPr>
              <a:t>use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65" dirty="0">
                <a:latin typeface="Lucida Sans"/>
                <a:cs typeface="Lucida Sans"/>
              </a:rPr>
              <a:t>double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125" dirty="0">
                <a:latin typeface="Lucida Sans"/>
                <a:cs typeface="Lucida Sans"/>
              </a:rPr>
              <a:t>spacing</a:t>
            </a:r>
            <a:r>
              <a:rPr sz="3600" spc="-190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when</a:t>
            </a:r>
            <a:r>
              <a:rPr sz="3600" spc="-195" dirty="0">
                <a:latin typeface="Lucida Sans"/>
                <a:cs typeface="Lucida Sans"/>
              </a:rPr>
              <a:t> </a:t>
            </a:r>
            <a:r>
              <a:rPr sz="3600" spc="-10" dirty="0">
                <a:latin typeface="Lucida Sans"/>
                <a:cs typeface="Lucida Sans"/>
              </a:rPr>
              <a:t>possible.</a:t>
            </a:r>
            <a:endParaRPr sz="3600" dirty="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4486274" cy="1066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2481648"/>
            <a:ext cx="9385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0" dirty="0"/>
              <a:t>PRINT</a:t>
            </a:r>
            <a:r>
              <a:rPr spc="-85" dirty="0"/>
              <a:t> </a:t>
            </a:r>
            <a:r>
              <a:rPr spc="630" dirty="0"/>
              <a:t>MATERIAL</a:t>
            </a:r>
            <a:r>
              <a:rPr spc="-80" dirty="0"/>
              <a:t> </a:t>
            </a:r>
            <a:r>
              <a:rPr spc="470" dirty="0"/>
              <a:t>GUIDELINES: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0389" y="1076998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SACES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logo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4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678" y="1654474"/>
            <a:ext cx="18056860" cy="596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7635" indent="415290">
              <a:lnSpc>
                <a:spcPct val="116100"/>
              </a:lnSpc>
              <a:spcBef>
                <a:spcPts val="95"/>
              </a:spcBef>
              <a:buAutoNum type="arabicPeriod" startAt="5"/>
              <a:tabLst>
                <a:tab pos="1014094" algn="l"/>
              </a:tabLst>
            </a:pPr>
            <a:r>
              <a:rPr sz="4200" spc="220" dirty="0">
                <a:latin typeface="Tahoma"/>
                <a:cs typeface="Tahoma"/>
              </a:rPr>
              <a:t>Do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80" dirty="0">
                <a:latin typeface="Tahoma"/>
                <a:cs typeface="Tahoma"/>
              </a:rPr>
              <a:t>not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use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45" dirty="0">
                <a:latin typeface="Tahoma"/>
                <a:cs typeface="Tahoma"/>
              </a:rPr>
              <a:t>small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dirty="0">
                <a:latin typeface="Tahoma"/>
                <a:cs typeface="Tahoma"/>
              </a:rPr>
              <a:t>caps,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dirty="0">
                <a:latin typeface="Tahoma"/>
                <a:cs typeface="Tahoma"/>
              </a:rPr>
              <a:t>italics,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220" dirty="0">
                <a:latin typeface="Tahoma"/>
                <a:cs typeface="Tahoma"/>
              </a:rPr>
              <a:t>or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95" dirty="0">
                <a:latin typeface="Tahoma"/>
                <a:cs typeface="Tahoma"/>
              </a:rPr>
              <a:t>all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20" dirty="0">
                <a:latin typeface="Tahoma"/>
                <a:cs typeface="Tahoma"/>
              </a:rPr>
              <a:t>caps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70" dirty="0">
                <a:latin typeface="Tahoma"/>
                <a:cs typeface="Tahoma"/>
              </a:rPr>
              <a:t>for</a:t>
            </a:r>
            <a:r>
              <a:rPr sz="4200" spc="-155" dirty="0">
                <a:latin typeface="Tahoma"/>
                <a:cs typeface="Tahoma"/>
              </a:rPr>
              <a:t> </a:t>
            </a:r>
            <a:r>
              <a:rPr sz="4200" dirty="0">
                <a:latin typeface="Tahoma"/>
                <a:cs typeface="Tahoma"/>
              </a:rPr>
              <a:t>text.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75" dirty="0">
                <a:latin typeface="Tahoma"/>
                <a:cs typeface="Tahoma"/>
              </a:rPr>
              <a:t>Use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05" dirty="0">
                <a:latin typeface="Tahoma"/>
                <a:cs typeface="Tahoma"/>
              </a:rPr>
              <a:t>initial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20" dirty="0">
                <a:latin typeface="Tahoma"/>
                <a:cs typeface="Tahoma"/>
              </a:rPr>
              <a:t>caps</a:t>
            </a:r>
            <a:r>
              <a:rPr sz="4200" spc="-160" dirty="0">
                <a:latin typeface="Tahoma"/>
                <a:cs typeface="Tahoma"/>
              </a:rPr>
              <a:t> </a:t>
            </a:r>
            <a:r>
              <a:rPr sz="4200" spc="160" dirty="0">
                <a:latin typeface="Tahoma"/>
                <a:cs typeface="Tahoma"/>
              </a:rPr>
              <a:t>and </a:t>
            </a:r>
            <a:r>
              <a:rPr sz="4200" spc="155" dirty="0">
                <a:latin typeface="Tahoma"/>
                <a:cs typeface="Tahoma"/>
              </a:rPr>
              <a:t>lower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95" dirty="0">
                <a:latin typeface="Tahoma"/>
                <a:cs typeface="Tahoma"/>
              </a:rPr>
              <a:t>case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70" dirty="0">
                <a:latin typeface="Tahoma"/>
                <a:cs typeface="Tahoma"/>
              </a:rPr>
              <a:t>for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90" dirty="0">
                <a:latin typeface="Tahoma"/>
                <a:cs typeface="Tahoma"/>
              </a:rPr>
              <a:t>titles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85" dirty="0">
                <a:latin typeface="Tahoma"/>
                <a:cs typeface="Tahoma"/>
              </a:rPr>
              <a:t>and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-10" dirty="0">
                <a:latin typeface="Tahoma"/>
                <a:cs typeface="Tahoma"/>
              </a:rPr>
              <a:t>text.</a:t>
            </a:r>
            <a:endParaRPr sz="4200">
              <a:latin typeface="Tahoma"/>
              <a:cs typeface="Tahoma"/>
            </a:endParaRPr>
          </a:p>
          <a:p>
            <a:pPr marL="1013460" indent="-586105">
              <a:lnSpc>
                <a:spcPct val="100000"/>
              </a:lnSpc>
              <a:spcBef>
                <a:spcPts val="810"/>
              </a:spcBef>
              <a:buAutoNum type="arabicPeriod" startAt="5"/>
              <a:tabLst>
                <a:tab pos="1014094" algn="l"/>
              </a:tabLst>
            </a:pPr>
            <a:r>
              <a:rPr sz="4200" spc="175" dirty="0">
                <a:latin typeface="Tahoma"/>
                <a:cs typeface="Tahoma"/>
              </a:rPr>
              <a:t>Use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underlining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70" dirty="0">
                <a:latin typeface="Tahoma"/>
                <a:cs typeface="Tahoma"/>
              </a:rPr>
              <a:t>for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emphasis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instead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0" dirty="0">
                <a:latin typeface="Tahoma"/>
                <a:cs typeface="Tahoma"/>
              </a:rPr>
              <a:t>of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40" dirty="0">
                <a:latin typeface="Tahoma"/>
                <a:cs typeface="Tahoma"/>
              </a:rPr>
              <a:t>italics.</a:t>
            </a:r>
            <a:endParaRPr sz="4200">
              <a:latin typeface="Tahoma"/>
              <a:cs typeface="Tahoma"/>
            </a:endParaRPr>
          </a:p>
          <a:p>
            <a:pPr marL="12700" marR="5080" indent="429259">
              <a:lnSpc>
                <a:spcPts val="5850"/>
              </a:lnSpc>
              <a:spcBef>
                <a:spcPts val="330"/>
              </a:spcBef>
              <a:buAutoNum type="arabicPeriod" startAt="5"/>
              <a:tabLst>
                <a:tab pos="1103630" algn="l"/>
              </a:tabLst>
            </a:pPr>
            <a:r>
              <a:rPr sz="4200" spc="155" dirty="0">
                <a:latin typeface="Tahoma"/>
                <a:cs typeface="Tahoma"/>
              </a:rPr>
              <a:t>Print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240" dirty="0">
                <a:latin typeface="Tahoma"/>
                <a:cs typeface="Tahoma"/>
              </a:rPr>
              <a:t>on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60" dirty="0">
                <a:latin typeface="Tahoma"/>
                <a:cs typeface="Tahoma"/>
              </a:rPr>
              <a:t>single-</a:t>
            </a:r>
            <a:r>
              <a:rPr sz="4200" spc="155" dirty="0">
                <a:latin typeface="Tahoma"/>
                <a:cs typeface="Tahoma"/>
              </a:rPr>
              <a:t>sided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dirty="0">
                <a:latin typeface="Tahoma"/>
                <a:cs typeface="Tahoma"/>
              </a:rPr>
              <a:t>8.5"</a:t>
            </a:r>
            <a:r>
              <a:rPr sz="4200" spc="385" dirty="0">
                <a:latin typeface="Tahoma"/>
                <a:cs typeface="Tahoma"/>
              </a:rPr>
              <a:t> </a:t>
            </a:r>
            <a:r>
              <a:rPr sz="4200" spc="120" dirty="0">
                <a:latin typeface="Tahoma"/>
                <a:cs typeface="Tahoma"/>
              </a:rPr>
              <a:t>by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50" dirty="0">
                <a:latin typeface="Tahoma"/>
                <a:cs typeface="Tahoma"/>
              </a:rPr>
              <a:t>11"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175" dirty="0">
                <a:latin typeface="Tahoma"/>
                <a:cs typeface="Tahoma"/>
              </a:rPr>
              <a:t>paper</a:t>
            </a:r>
            <a:r>
              <a:rPr sz="4200" spc="385" dirty="0">
                <a:latin typeface="Tahoma"/>
                <a:cs typeface="Tahoma"/>
              </a:rPr>
              <a:t> </a:t>
            </a:r>
            <a:r>
              <a:rPr sz="4200" spc="185" dirty="0">
                <a:latin typeface="Tahoma"/>
                <a:cs typeface="Tahoma"/>
              </a:rPr>
              <a:t>and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stapled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85" dirty="0">
                <a:latin typeface="Tahoma"/>
                <a:cs typeface="Tahoma"/>
              </a:rPr>
              <a:t>at</a:t>
            </a:r>
            <a:r>
              <a:rPr sz="4200" spc="385" dirty="0">
                <a:latin typeface="Tahoma"/>
                <a:cs typeface="Tahoma"/>
              </a:rPr>
              <a:t> </a:t>
            </a:r>
            <a:r>
              <a:rPr sz="4200" spc="140" dirty="0">
                <a:latin typeface="Tahoma"/>
                <a:cs typeface="Tahoma"/>
              </a:rPr>
              <a:t>the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180" dirty="0">
                <a:latin typeface="Tahoma"/>
                <a:cs typeface="Tahoma"/>
              </a:rPr>
              <a:t>top</a:t>
            </a:r>
            <a:r>
              <a:rPr sz="4200" spc="380" dirty="0">
                <a:latin typeface="Tahoma"/>
                <a:cs typeface="Tahoma"/>
              </a:rPr>
              <a:t> </a:t>
            </a:r>
            <a:r>
              <a:rPr sz="4200" spc="70" dirty="0">
                <a:latin typeface="Tahoma"/>
                <a:cs typeface="Tahoma"/>
              </a:rPr>
              <a:t>left </a:t>
            </a:r>
            <a:r>
              <a:rPr sz="4200" spc="110" dirty="0">
                <a:latin typeface="Tahoma"/>
                <a:cs typeface="Tahoma"/>
              </a:rPr>
              <a:t>corner.</a:t>
            </a:r>
            <a:endParaRPr sz="4200">
              <a:latin typeface="Tahoma"/>
              <a:cs typeface="Tahoma"/>
            </a:endParaRPr>
          </a:p>
          <a:p>
            <a:pPr marL="1012825" indent="-585470">
              <a:lnSpc>
                <a:spcPct val="100000"/>
              </a:lnSpc>
              <a:spcBef>
                <a:spcPts val="480"/>
              </a:spcBef>
              <a:buAutoNum type="arabicPeriod" startAt="5"/>
              <a:tabLst>
                <a:tab pos="1013460" algn="l"/>
              </a:tabLst>
            </a:pPr>
            <a:r>
              <a:rPr sz="4200" spc="165" dirty="0">
                <a:latin typeface="Tahoma"/>
                <a:cs typeface="Tahoma"/>
              </a:rPr>
              <a:t>When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105" dirty="0">
                <a:latin typeface="Tahoma"/>
                <a:cs typeface="Tahoma"/>
              </a:rPr>
              <a:t>possible,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use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110" dirty="0">
                <a:latin typeface="Tahoma"/>
                <a:cs typeface="Tahoma"/>
              </a:rPr>
              <a:t>letter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150" dirty="0">
                <a:latin typeface="Tahoma"/>
                <a:cs typeface="Tahoma"/>
              </a:rPr>
              <a:t>orientation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to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100" dirty="0">
                <a:latin typeface="Tahoma"/>
                <a:cs typeface="Tahoma"/>
              </a:rPr>
              <a:t>achieve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220" dirty="0">
                <a:latin typeface="Tahoma"/>
                <a:cs typeface="Tahoma"/>
              </a:rPr>
              <a:t>maximum</a:t>
            </a:r>
            <a:r>
              <a:rPr sz="4200" spc="-204" dirty="0">
                <a:latin typeface="Tahoma"/>
                <a:cs typeface="Tahoma"/>
              </a:rPr>
              <a:t> </a:t>
            </a:r>
            <a:r>
              <a:rPr sz="4200" spc="50" dirty="0">
                <a:latin typeface="Tahoma"/>
                <a:cs typeface="Tahoma"/>
              </a:rPr>
              <a:t>visibility.</a:t>
            </a:r>
            <a:endParaRPr sz="4200">
              <a:latin typeface="Tahoma"/>
              <a:cs typeface="Tahoma"/>
            </a:endParaRPr>
          </a:p>
          <a:p>
            <a:pPr marL="1012825" indent="-585470">
              <a:lnSpc>
                <a:spcPct val="100000"/>
              </a:lnSpc>
              <a:spcBef>
                <a:spcPts val="810"/>
              </a:spcBef>
              <a:buAutoNum type="arabicPeriod" startAt="5"/>
              <a:tabLst>
                <a:tab pos="1013460" algn="l"/>
              </a:tabLst>
            </a:pPr>
            <a:r>
              <a:rPr sz="4200" spc="85" dirty="0">
                <a:latin typeface="Tahoma"/>
                <a:cs typeface="Tahoma"/>
              </a:rPr>
              <a:t>Left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60" dirty="0">
                <a:latin typeface="Tahoma"/>
                <a:cs typeface="Tahoma"/>
              </a:rPr>
              <a:t>justify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95" dirty="0">
                <a:latin typeface="Tahoma"/>
                <a:cs typeface="Tahoma"/>
              </a:rPr>
              <a:t>all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45" dirty="0">
                <a:latin typeface="Tahoma"/>
                <a:cs typeface="Tahoma"/>
              </a:rPr>
              <a:t>paragraphs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85" dirty="0">
                <a:latin typeface="Tahoma"/>
                <a:cs typeface="Tahoma"/>
              </a:rPr>
              <a:t>and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235" dirty="0">
                <a:latin typeface="Tahoma"/>
                <a:cs typeface="Tahoma"/>
              </a:rPr>
              <a:t>do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80" dirty="0">
                <a:latin typeface="Tahoma"/>
                <a:cs typeface="Tahoma"/>
              </a:rPr>
              <a:t>not</a:t>
            </a:r>
            <a:r>
              <a:rPr sz="4200" spc="-210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use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columns.</a:t>
            </a:r>
            <a:endParaRPr sz="4200">
              <a:latin typeface="Tahoma"/>
              <a:cs typeface="Tahoma"/>
            </a:endParaRPr>
          </a:p>
          <a:p>
            <a:pPr marL="1179195" indent="-890269">
              <a:lnSpc>
                <a:spcPct val="100000"/>
              </a:lnSpc>
              <a:spcBef>
                <a:spcPts val="810"/>
              </a:spcBef>
              <a:buAutoNum type="arabicPeriod" startAt="5"/>
              <a:tabLst>
                <a:tab pos="1179830" algn="l"/>
              </a:tabLst>
            </a:pPr>
            <a:r>
              <a:rPr sz="4200" spc="145" dirty="0">
                <a:latin typeface="Tahoma"/>
                <a:cs typeface="Tahoma"/>
              </a:rPr>
              <a:t>Keep</a:t>
            </a:r>
            <a:r>
              <a:rPr sz="4200" spc="-220" dirty="0">
                <a:latin typeface="Tahoma"/>
                <a:cs typeface="Tahoma"/>
              </a:rPr>
              <a:t> </a:t>
            </a:r>
            <a:r>
              <a:rPr sz="4200" spc="110" dirty="0">
                <a:latin typeface="Tahoma"/>
                <a:cs typeface="Tahoma"/>
              </a:rPr>
              <a:t>a</a:t>
            </a:r>
            <a:r>
              <a:rPr sz="4200" spc="-220" dirty="0">
                <a:latin typeface="Tahoma"/>
                <a:cs typeface="Tahoma"/>
              </a:rPr>
              <a:t> </a:t>
            </a:r>
            <a:r>
              <a:rPr sz="4200" spc="100" dirty="0">
                <a:latin typeface="Tahoma"/>
                <a:cs typeface="Tahoma"/>
              </a:rPr>
              <a:t>one-</a:t>
            </a:r>
            <a:r>
              <a:rPr sz="4200" spc="150" dirty="0">
                <a:latin typeface="Tahoma"/>
                <a:cs typeface="Tahoma"/>
              </a:rPr>
              <a:t>inch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55" dirty="0">
                <a:latin typeface="Tahoma"/>
                <a:cs typeface="Tahoma"/>
              </a:rPr>
              <a:t>margin</a:t>
            </a:r>
            <a:r>
              <a:rPr sz="4200" spc="-220" dirty="0">
                <a:latin typeface="Tahoma"/>
                <a:cs typeface="Tahoma"/>
              </a:rPr>
              <a:t> </a:t>
            </a:r>
            <a:r>
              <a:rPr sz="4200" spc="240" dirty="0">
                <a:latin typeface="Tahoma"/>
                <a:cs typeface="Tahoma"/>
              </a:rPr>
              <a:t>on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-20" dirty="0">
                <a:latin typeface="Tahoma"/>
                <a:cs typeface="Tahoma"/>
              </a:rPr>
              <a:t>all.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399" cy="10327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5478" y="921708"/>
            <a:ext cx="11435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0" dirty="0"/>
              <a:t>PRINT</a:t>
            </a:r>
            <a:r>
              <a:rPr spc="-70" dirty="0"/>
              <a:t> </a:t>
            </a:r>
            <a:r>
              <a:rPr spc="630" dirty="0"/>
              <a:t>MATERIAL</a:t>
            </a:r>
            <a:r>
              <a:rPr spc="-70" dirty="0"/>
              <a:t> </a:t>
            </a:r>
            <a:r>
              <a:rPr spc="545" dirty="0"/>
              <a:t>GUIDELINES</a:t>
            </a:r>
            <a:r>
              <a:rPr spc="-70" dirty="0"/>
              <a:t> </a:t>
            </a:r>
            <a:r>
              <a:rPr spc="365" dirty="0"/>
              <a:t>CONT.: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4676" y="1076997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85" dirty="0">
                <a:latin typeface="Verdana"/>
                <a:cs typeface="Verdana"/>
              </a:rPr>
              <a:t>SACES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logo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4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4" y="2583518"/>
            <a:ext cx="161925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4" y="3859868"/>
            <a:ext cx="161925" cy="16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5855" y="2361268"/>
            <a:ext cx="17878425" cy="631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latin typeface="Tahoma"/>
                <a:cs typeface="Tahoma"/>
              </a:rPr>
              <a:t>The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most</a:t>
            </a:r>
            <a:r>
              <a:rPr sz="3600" spc="-195" dirty="0">
                <a:latin typeface="Tahoma"/>
                <a:cs typeface="Tahoma"/>
              </a:rPr>
              <a:t> </a:t>
            </a:r>
            <a:r>
              <a:rPr sz="3600" spc="200" dirty="0">
                <a:latin typeface="Tahoma"/>
                <a:cs typeface="Tahoma"/>
              </a:rPr>
              <a:t>common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poster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size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is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4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x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3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55" dirty="0">
                <a:latin typeface="Tahoma"/>
                <a:cs typeface="Tahoma"/>
              </a:rPr>
              <a:t>ft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-20" dirty="0">
                <a:latin typeface="Tahoma"/>
                <a:cs typeface="Tahoma"/>
              </a:rPr>
              <a:t>(48"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x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-20" dirty="0">
                <a:latin typeface="Tahoma"/>
                <a:cs typeface="Tahoma"/>
              </a:rPr>
              <a:t>36")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with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a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horizontal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orientation.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700">
              <a:latin typeface="Tahoma"/>
              <a:cs typeface="Tahoma"/>
            </a:endParaRPr>
          </a:p>
          <a:p>
            <a:pPr marL="440690">
              <a:lnSpc>
                <a:spcPct val="100000"/>
              </a:lnSpc>
            </a:pPr>
            <a:r>
              <a:rPr sz="3600" spc="75" dirty="0">
                <a:latin typeface="Tahoma"/>
                <a:cs typeface="Tahoma"/>
              </a:rPr>
              <a:t>These</a:t>
            </a:r>
            <a:r>
              <a:rPr sz="3600" spc="-19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are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90" dirty="0">
                <a:latin typeface="Tahoma"/>
                <a:cs typeface="Tahoma"/>
              </a:rPr>
              <a:t>our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following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55" dirty="0">
                <a:latin typeface="Tahoma"/>
                <a:cs typeface="Tahoma"/>
              </a:rPr>
              <a:t>suggestions:</a:t>
            </a:r>
            <a:endParaRPr sz="3600">
              <a:latin typeface="Tahoma"/>
              <a:cs typeface="Tahoma"/>
            </a:endParaRPr>
          </a:p>
          <a:p>
            <a:pPr marL="440690" marR="333375" indent="-428625">
              <a:lnSpc>
                <a:spcPct val="116300"/>
              </a:lnSpc>
              <a:buAutoNum type="arabicPeriod"/>
              <a:tabLst>
                <a:tab pos="441325" algn="l"/>
              </a:tabLst>
            </a:pPr>
            <a:r>
              <a:rPr sz="3600" spc="114" dirty="0">
                <a:latin typeface="Tahoma"/>
                <a:cs typeface="Tahoma"/>
              </a:rPr>
              <a:t>Bring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a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00" dirty="0">
                <a:latin typeface="Tahoma"/>
                <a:cs typeface="Tahoma"/>
              </a:rPr>
              <a:t>flash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drive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80" dirty="0">
                <a:latin typeface="Tahoma"/>
                <a:cs typeface="Tahoma"/>
              </a:rPr>
              <a:t>file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of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your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poster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in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text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95" dirty="0">
                <a:latin typeface="Tahoma"/>
                <a:cs typeface="Tahoma"/>
              </a:rPr>
              <a:t>or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descriptive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PowerPoint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format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20" dirty="0">
                <a:latin typeface="Tahoma"/>
                <a:cs typeface="Tahoma"/>
              </a:rPr>
              <a:t>for attendees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who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are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0" dirty="0">
                <a:latin typeface="Tahoma"/>
                <a:cs typeface="Tahoma"/>
              </a:rPr>
              <a:t>blind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95" dirty="0">
                <a:latin typeface="Tahoma"/>
                <a:cs typeface="Tahoma"/>
              </a:rPr>
              <a:t>or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have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low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60" dirty="0">
                <a:latin typeface="Tahoma"/>
                <a:cs typeface="Tahoma"/>
              </a:rPr>
              <a:t>vision.</a:t>
            </a:r>
            <a:endParaRPr sz="3600">
              <a:latin typeface="Tahoma"/>
              <a:cs typeface="Tahoma"/>
            </a:endParaRPr>
          </a:p>
          <a:p>
            <a:pPr marL="441325" indent="-42862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41325" algn="l"/>
              </a:tabLst>
            </a:pPr>
            <a:r>
              <a:rPr sz="3600" spc="125" dirty="0">
                <a:latin typeface="Tahoma"/>
                <a:cs typeface="Tahoma"/>
              </a:rPr>
              <a:t>Offer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describe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your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poster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20" dirty="0">
                <a:latin typeface="Tahoma"/>
                <a:cs typeface="Tahoma"/>
              </a:rPr>
              <a:t>attendees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who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are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0" dirty="0">
                <a:latin typeface="Tahoma"/>
                <a:cs typeface="Tahoma"/>
              </a:rPr>
              <a:t>blind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95" dirty="0">
                <a:latin typeface="Tahoma"/>
                <a:cs typeface="Tahoma"/>
              </a:rPr>
              <a:t>or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have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low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60" dirty="0">
                <a:latin typeface="Tahoma"/>
                <a:cs typeface="Tahoma"/>
              </a:rPr>
              <a:t>vision.</a:t>
            </a:r>
            <a:endParaRPr sz="3600">
              <a:latin typeface="Tahoma"/>
              <a:cs typeface="Tahoma"/>
            </a:endParaRPr>
          </a:p>
          <a:p>
            <a:pPr marL="440690" marR="889000" indent="-428625">
              <a:lnSpc>
                <a:spcPct val="116300"/>
              </a:lnSpc>
              <a:buAutoNum type="arabicPeriod"/>
              <a:tabLst>
                <a:tab pos="441325" algn="l"/>
              </a:tabLst>
            </a:pPr>
            <a:r>
              <a:rPr sz="3600" spc="-145" dirty="0">
                <a:latin typeface="Tahoma"/>
                <a:cs typeface="Tahoma"/>
              </a:rPr>
              <a:t>If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you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have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access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to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a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laptop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65" dirty="0">
                <a:latin typeface="Tahoma"/>
                <a:cs typeface="Tahoma"/>
              </a:rPr>
              <a:t>computer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with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voice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output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80" dirty="0">
                <a:latin typeface="Tahoma"/>
                <a:cs typeface="Tahoma"/>
              </a:rPr>
              <a:t>software,</a:t>
            </a:r>
            <a:r>
              <a:rPr sz="3600" spc="-175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prepare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40" dirty="0">
                <a:latin typeface="Tahoma"/>
                <a:cs typeface="Tahoma"/>
              </a:rPr>
              <a:t>a </a:t>
            </a:r>
            <a:r>
              <a:rPr sz="3600" spc="125" dirty="0">
                <a:latin typeface="Tahoma"/>
                <a:cs typeface="Tahoma"/>
              </a:rPr>
              <a:t>brief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description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of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your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poster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for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listeners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who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are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0" dirty="0">
                <a:latin typeface="Tahoma"/>
                <a:cs typeface="Tahoma"/>
              </a:rPr>
              <a:t>blind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95" dirty="0">
                <a:latin typeface="Tahoma"/>
                <a:cs typeface="Tahoma"/>
              </a:rPr>
              <a:t>or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have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low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60" dirty="0">
                <a:latin typeface="Tahoma"/>
                <a:cs typeface="Tahoma"/>
              </a:rPr>
              <a:t>vision.</a:t>
            </a:r>
            <a:endParaRPr sz="3600">
              <a:latin typeface="Tahoma"/>
              <a:cs typeface="Tahoma"/>
            </a:endParaRPr>
          </a:p>
          <a:p>
            <a:pPr marL="440690" marR="5080" indent="-428625">
              <a:lnSpc>
                <a:spcPct val="116300"/>
              </a:lnSpc>
              <a:spcBef>
                <a:spcPts val="5"/>
              </a:spcBef>
              <a:buAutoNum type="arabicPeriod"/>
              <a:tabLst>
                <a:tab pos="441325" algn="l"/>
              </a:tabLst>
            </a:pPr>
            <a:r>
              <a:rPr sz="3600" spc="150" dirty="0">
                <a:latin typeface="Tahoma"/>
                <a:cs typeface="Tahoma"/>
              </a:rPr>
              <a:t>Consider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20" dirty="0">
                <a:latin typeface="Tahoma"/>
                <a:cs typeface="Tahoma"/>
              </a:rPr>
              <a:t>modifying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your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poster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25" dirty="0">
                <a:latin typeface="Tahoma"/>
                <a:cs typeface="Tahoma"/>
              </a:rPr>
              <a:t>font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and</a:t>
            </a:r>
            <a:r>
              <a:rPr sz="3600" spc="-185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layout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50" dirty="0">
                <a:latin typeface="Tahoma"/>
                <a:cs typeface="Tahoma"/>
              </a:rPr>
              <a:t>make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it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accessible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to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100" dirty="0">
                <a:latin typeface="Tahoma"/>
                <a:cs typeface="Tahoma"/>
              </a:rPr>
              <a:t>low-</a:t>
            </a:r>
            <a:r>
              <a:rPr sz="3600" spc="80" dirty="0">
                <a:latin typeface="Tahoma"/>
                <a:cs typeface="Tahoma"/>
              </a:rPr>
              <a:t>vision attendees.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14824" cy="1028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5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35" dirty="0"/>
              <a:t>POSTER</a:t>
            </a:r>
            <a:r>
              <a:rPr spc="-65" dirty="0"/>
              <a:t> </a:t>
            </a:r>
            <a:r>
              <a:rPr spc="470" dirty="0"/>
              <a:t>GUIDELINES: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759" y="1076998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85" dirty="0">
                <a:latin typeface="Verdana"/>
                <a:cs typeface="Verdana"/>
              </a:rPr>
              <a:t>SACES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logo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55" y="9307527"/>
            <a:ext cx="13238480" cy="114300"/>
          </a:xfrm>
          <a:custGeom>
            <a:avLst/>
            <a:gdLst/>
            <a:ahLst/>
            <a:cxnLst/>
            <a:rect l="l" t="t" r="r" b="b"/>
            <a:pathLst>
              <a:path w="13238480" h="114300">
                <a:moveTo>
                  <a:pt x="13179124" y="114300"/>
                </a:moveTo>
                <a:lnTo>
                  <a:pt x="59096" y="114300"/>
                </a:lnTo>
                <a:lnTo>
                  <a:pt x="36093" y="109808"/>
                </a:lnTo>
                <a:lnTo>
                  <a:pt x="17309" y="97561"/>
                </a:lnTo>
                <a:lnTo>
                  <a:pt x="4644" y="79395"/>
                </a:lnTo>
                <a:lnTo>
                  <a:pt x="0" y="57150"/>
                </a:lnTo>
                <a:lnTo>
                  <a:pt x="4644" y="34904"/>
                </a:lnTo>
                <a:lnTo>
                  <a:pt x="17309" y="16738"/>
                </a:lnTo>
                <a:lnTo>
                  <a:pt x="36093" y="4491"/>
                </a:lnTo>
                <a:lnTo>
                  <a:pt x="59096" y="0"/>
                </a:lnTo>
                <a:lnTo>
                  <a:pt x="13179124" y="0"/>
                </a:lnTo>
                <a:lnTo>
                  <a:pt x="13202127" y="4491"/>
                </a:lnTo>
                <a:lnTo>
                  <a:pt x="13220911" y="16738"/>
                </a:lnTo>
                <a:lnTo>
                  <a:pt x="13233576" y="34904"/>
                </a:lnTo>
                <a:lnTo>
                  <a:pt x="13238220" y="57150"/>
                </a:lnTo>
                <a:lnTo>
                  <a:pt x="13233576" y="79395"/>
                </a:lnTo>
                <a:lnTo>
                  <a:pt x="13220911" y="97561"/>
                </a:lnTo>
                <a:lnTo>
                  <a:pt x="13202127" y="109808"/>
                </a:lnTo>
                <a:lnTo>
                  <a:pt x="13179124" y="11430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3022883"/>
            <a:ext cx="209550" cy="209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4680233"/>
            <a:ext cx="209550" cy="209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5508908"/>
            <a:ext cx="209550" cy="209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87" y="7161496"/>
            <a:ext cx="219074" cy="21907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562224" y="7994932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20954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09549" y="0"/>
                </a:lnTo>
                <a:lnTo>
                  <a:pt x="209549" y="209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2224" y="8823607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209549" y="209549"/>
                </a:moveTo>
                <a:lnTo>
                  <a:pt x="0" y="209549"/>
                </a:lnTo>
                <a:lnTo>
                  <a:pt x="0" y="0"/>
                </a:lnTo>
                <a:lnTo>
                  <a:pt x="209549" y="0"/>
                </a:lnTo>
                <a:lnTo>
                  <a:pt x="209549" y="209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002010" y="2615201"/>
            <a:ext cx="16985615" cy="6724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785">
              <a:lnSpc>
                <a:spcPct val="115700"/>
              </a:lnSpc>
              <a:spcBef>
                <a:spcPts val="100"/>
              </a:spcBef>
            </a:pPr>
            <a:r>
              <a:rPr sz="4700" spc="-195" dirty="0">
                <a:latin typeface="Tahoma"/>
                <a:cs typeface="Tahoma"/>
              </a:rPr>
              <a:t>If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14" dirty="0">
                <a:latin typeface="Tahoma"/>
                <a:cs typeface="Tahoma"/>
              </a:rPr>
              <a:t>present,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90" dirty="0">
                <a:latin typeface="Tahoma"/>
                <a:cs typeface="Tahoma"/>
              </a:rPr>
              <a:t>make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85" dirty="0">
                <a:latin typeface="Tahoma"/>
                <a:cs typeface="Tahoma"/>
              </a:rPr>
              <a:t>sure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10" dirty="0">
                <a:latin typeface="Tahoma"/>
                <a:cs typeface="Tahoma"/>
              </a:rPr>
              <a:t>sign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14" dirty="0">
                <a:latin typeface="Tahoma"/>
                <a:cs typeface="Tahoma"/>
              </a:rPr>
              <a:t>language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60" dirty="0">
                <a:latin typeface="Tahoma"/>
                <a:cs typeface="Tahoma"/>
              </a:rPr>
              <a:t>interpreters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25" dirty="0">
                <a:latin typeface="Tahoma"/>
                <a:cs typeface="Tahoma"/>
              </a:rPr>
              <a:t>have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a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30" dirty="0">
                <a:latin typeface="Tahoma"/>
                <a:cs typeface="Tahoma"/>
              </a:rPr>
              <a:t>copy </a:t>
            </a:r>
            <a:r>
              <a:rPr sz="4700" spc="180" dirty="0">
                <a:latin typeface="Tahoma"/>
                <a:cs typeface="Tahoma"/>
              </a:rPr>
              <a:t>of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90" dirty="0">
                <a:latin typeface="Tahoma"/>
                <a:cs typeface="Tahoma"/>
              </a:rPr>
              <a:t>your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70" dirty="0">
                <a:latin typeface="Tahoma"/>
                <a:cs typeface="Tahoma"/>
              </a:rPr>
              <a:t>presentation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85" dirty="0">
                <a:latin typeface="Tahoma"/>
                <a:cs typeface="Tahoma"/>
              </a:rPr>
              <a:t>before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85" dirty="0">
                <a:latin typeface="Tahoma"/>
                <a:cs typeface="Tahoma"/>
              </a:rPr>
              <a:t>you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80" dirty="0">
                <a:latin typeface="Tahoma"/>
                <a:cs typeface="Tahoma"/>
              </a:rPr>
              <a:t>begin.</a:t>
            </a:r>
            <a:endParaRPr sz="4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4700" spc="165" dirty="0">
                <a:latin typeface="Tahoma"/>
                <a:cs typeface="Tahoma"/>
              </a:rPr>
              <a:t>Presenters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10" dirty="0">
                <a:latin typeface="Tahoma"/>
                <a:cs typeface="Tahoma"/>
              </a:rPr>
              <a:t>should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50" dirty="0">
                <a:latin typeface="Tahoma"/>
                <a:cs typeface="Tahoma"/>
              </a:rPr>
              <a:t>speak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05" dirty="0">
                <a:latin typeface="Tahoma"/>
                <a:cs typeface="Tahoma"/>
              </a:rPr>
              <a:t>clearly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95" dirty="0">
                <a:latin typeface="Tahoma"/>
                <a:cs typeface="Tahoma"/>
              </a:rPr>
              <a:t>at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a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200" dirty="0">
                <a:latin typeface="Tahoma"/>
                <a:cs typeface="Tahoma"/>
              </a:rPr>
              <a:t>moderate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55" dirty="0">
                <a:latin typeface="Tahoma"/>
                <a:cs typeface="Tahoma"/>
              </a:rPr>
              <a:t>pace.</a:t>
            </a:r>
            <a:endParaRPr sz="4700" dirty="0">
              <a:latin typeface="Tahoma"/>
              <a:cs typeface="Tahoma"/>
            </a:endParaRPr>
          </a:p>
          <a:p>
            <a:pPr marL="12700" marR="5080">
              <a:lnSpc>
                <a:spcPct val="115700"/>
              </a:lnSpc>
            </a:pPr>
            <a:r>
              <a:rPr sz="4700" spc="-195" dirty="0">
                <a:latin typeface="Tahoma"/>
                <a:cs typeface="Tahoma"/>
              </a:rPr>
              <a:t>If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a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70" dirty="0">
                <a:latin typeface="Tahoma"/>
                <a:cs typeface="Tahoma"/>
              </a:rPr>
              <a:t>presentation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60" dirty="0">
                <a:latin typeface="Tahoma"/>
                <a:cs typeface="Tahoma"/>
              </a:rPr>
              <a:t>includes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20" dirty="0">
                <a:latin typeface="Tahoma"/>
                <a:cs typeface="Tahoma"/>
              </a:rPr>
              <a:t>a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80" dirty="0">
                <a:latin typeface="Tahoma"/>
                <a:cs typeface="Tahoma"/>
              </a:rPr>
              <a:t>video,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75" dirty="0">
                <a:latin typeface="Tahoma"/>
                <a:cs typeface="Tahoma"/>
              </a:rPr>
              <a:t>provide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55" dirty="0">
                <a:latin typeface="Tahoma"/>
                <a:cs typeface="Tahoma"/>
              </a:rPr>
              <a:t>captions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45" dirty="0">
                <a:latin typeface="Tahoma"/>
                <a:cs typeface="Tahoma"/>
              </a:rPr>
              <a:t>or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80" dirty="0">
                <a:latin typeface="Tahoma"/>
                <a:cs typeface="Tahoma"/>
              </a:rPr>
              <a:t>ensure </a:t>
            </a:r>
            <a:r>
              <a:rPr sz="4700" spc="155" dirty="0">
                <a:latin typeface="Tahoma"/>
                <a:cs typeface="Tahoma"/>
              </a:rPr>
              <a:t>the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60" dirty="0">
                <a:latin typeface="Tahoma"/>
                <a:cs typeface="Tahoma"/>
              </a:rPr>
              <a:t>caption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70" dirty="0">
                <a:latin typeface="Tahoma"/>
                <a:cs typeface="Tahoma"/>
              </a:rPr>
              <a:t>function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165" dirty="0">
                <a:latin typeface="Tahoma"/>
                <a:cs typeface="Tahoma"/>
              </a:rPr>
              <a:t>has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00" dirty="0">
                <a:latin typeface="Tahoma"/>
                <a:cs typeface="Tahoma"/>
              </a:rPr>
              <a:t>been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00" dirty="0">
                <a:latin typeface="Tahoma"/>
                <a:cs typeface="Tahoma"/>
              </a:rPr>
              <a:t>turned</a:t>
            </a:r>
            <a:r>
              <a:rPr sz="4700" spc="-235" dirty="0">
                <a:latin typeface="Tahoma"/>
                <a:cs typeface="Tahoma"/>
              </a:rPr>
              <a:t> </a:t>
            </a:r>
            <a:r>
              <a:rPr sz="4700" spc="90" dirty="0">
                <a:latin typeface="Tahoma"/>
                <a:cs typeface="Tahoma"/>
              </a:rPr>
              <a:t>on.</a:t>
            </a:r>
            <a:endParaRPr sz="4700" dirty="0">
              <a:latin typeface="Tahoma"/>
              <a:cs typeface="Tahoma"/>
            </a:endParaRPr>
          </a:p>
          <a:p>
            <a:pPr marL="2041525" marR="5501005" indent="-1014730">
              <a:lnSpc>
                <a:spcPct val="115700"/>
              </a:lnSpc>
            </a:pPr>
            <a:r>
              <a:rPr sz="4700" spc="55" dirty="0">
                <a:latin typeface="Tahoma"/>
                <a:cs typeface="Tahoma"/>
              </a:rPr>
              <a:t>To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65" dirty="0">
                <a:latin typeface="Tahoma"/>
                <a:cs typeface="Tahoma"/>
              </a:rPr>
              <a:t>learn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254" dirty="0">
                <a:latin typeface="Tahoma"/>
                <a:cs typeface="Tahoma"/>
              </a:rPr>
              <a:t>more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195" dirty="0">
                <a:latin typeface="Tahoma"/>
                <a:cs typeface="Tahoma"/>
              </a:rPr>
              <a:t>about</a:t>
            </a:r>
            <a:r>
              <a:rPr sz="4700" spc="-240" dirty="0">
                <a:latin typeface="Tahoma"/>
                <a:cs typeface="Tahoma"/>
              </a:rPr>
              <a:t> </a:t>
            </a:r>
            <a:r>
              <a:rPr sz="4700" spc="160" dirty="0">
                <a:latin typeface="Tahoma"/>
                <a:cs typeface="Tahoma"/>
              </a:rPr>
              <a:t>adding</a:t>
            </a:r>
            <a:r>
              <a:rPr sz="4700" spc="-245" dirty="0">
                <a:latin typeface="Tahoma"/>
                <a:cs typeface="Tahoma"/>
              </a:rPr>
              <a:t> </a:t>
            </a:r>
            <a:r>
              <a:rPr sz="4700" spc="70" dirty="0">
                <a:latin typeface="Tahoma"/>
                <a:cs typeface="Tahoma"/>
              </a:rPr>
              <a:t>subtitles: Link-</a:t>
            </a:r>
            <a:r>
              <a:rPr sz="4700" u="heavy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4"/>
              </a:rPr>
              <a:t>VEED-IO </a:t>
            </a:r>
            <a:endParaRPr sz="4700" dirty="0">
              <a:latin typeface="Tahoma"/>
              <a:cs typeface="Tahoma"/>
            </a:endParaRPr>
          </a:p>
          <a:p>
            <a:pPr marL="2041525">
              <a:lnSpc>
                <a:spcPct val="100000"/>
              </a:lnSpc>
              <a:spcBef>
                <a:spcPts val="880"/>
              </a:spcBef>
            </a:pPr>
            <a:r>
              <a:rPr sz="4700" spc="60" dirty="0">
                <a:latin typeface="Tahoma"/>
                <a:cs typeface="Tahoma"/>
              </a:rPr>
              <a:t>Link-</a:t>
            </a:r>
            <a:r>
              <a:rPr lang="en-US" sz="4700" spc="60" dirty="0">
                <a:latin typeface="Tahoma"/>
                <a:cs typeface="Tahoma"/>
                <a:hlinkClick r:id="rId5"/>
              </a:rPr>
              <a:t>CLIDEO</a:t>
            </a:r>
            <a:endParaRPr sz="4700" dirty="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4448174" cy="10572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pc="700" dirty="0"/>
              <a:t>EFFECTIVE</a:t>
            </a:r>
            <a:r>
              <a:rPr spc="-75" dirty="0"/>
              <a:t> </a:t>
            </a:r>
            <a:r>
              <a:rPr spc="470" dirty="0"/>
              <a:t>COMMUNICATION GUIDELINES: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3138" y="1201972"/>
            <a:ext cx="1050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85" dirty="0">
                <a:latin typeface="Verdana"/>
                <a:cs typeface="Verdana"/>
              </a:rPr>
              <a:t>SACES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logo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306" y="374473"/>
            <a:ext cx="125964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0" u="heavy" spc="254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How</a:t>
            </a:r>
            <a:r>
              <a:rPr sz="5200" b="0" u="heavy" spc="-2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to</a:t>
            </a:r>
            <a:r>
              <a:rPr sz="5200" b="0" u="heavy" spc="-2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2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Add</a:t>
            </a:r>
            <a:r>
              <a:rPr sz="5200" b="0" u="heavy" spc="-2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Subtitles</a:t>
            </a:r>
            <a:r>
              <a:rPr sz="5200" b="0" u="heavy" spc="-2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to</a:t>
            </a:r>
            <a:r>
              <a:rPr sz="5200" b="0" u="heavy" spc="-2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5200" b="0" u="heavy" spc="-2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YouTube</a:t>
            </a:r>
            <a:r>
              <a:rPr sz="5200" b="0" u="heavy" spc="-2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200" b="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Video</a:t>
            </a:r>
            <a:endParaRPr sz="5200">
              <a:latin typeface="Tahoma"/>
              <a:cs typeface="Tahoma"/>
            </a:endParaRPr>
          </a:p>
        </p:txBody>
      </p:sp>
      <p:pic>
        <p:nvPicPr>
          <p:cNvPr id="3" name="Online Media 2" title="How to Add Subtitles to a YouTube Video - NEW YOUTUBE UPDATE &amp; Automatic Subtitles (2022)">
            <a:hlinkClick r:id="" action="ppaction://media"/>
            <a:extLst>
              <a:ext uri="{FF2B5EF4-FFF2-40B4-BE49-F238E27FC236}">
                <a16:creationId xmlns:a16="http://schemas.microsoft.com/office/drawing/2014/main" id="{31A631FF-1B06-BF46-FF0C-2552397C31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790700"/>
            <a:ext cx="13161696" cy="7436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983</Words>
  <Application>Microsoft Office PowerPoint</Application>
  <PresentationFormat>Custom</PresentationFormat>
  <Paragraphs>95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Lucida Sans</vt:lpstr>
      <vt:lpstr>Lucida Sans Unicode</vt:lpstr>
      <vt:lpstr>Tahoma</vt:lpstr>
      <vt:lpstr>Trebuchet MS</vt:lpstr>
      <vt:lpstr>Verdana</vt:lpstr>
      <vt:lpstr>Office Theme</vt:lpstr>
      <vt:lpstr>PRESENTER GUIDELINES FOR ACCESSIBILITY AND INCLUSION</vt:lpstr>
      <vt:lpstr>INCLUSION AND ACCESSIBILTY DUTY</vt:lpstr>
      <vt:lpstr>POWERPOINT GUIDELINES:</vt:lpstr>
      <vt:lpstr>POWERPOINT GUIDELINES CONT.:</vt:lpstr>
      <vt:lpstr>PRINT MATERIAL GUIDELINES:</vt:lpstr>
      <vt:lpstr>PRINT MATERIAL GUIDELINES CONT.:</vt:lpstr>
      <vt:lpstr>POSTER GUIDELINES:</vt:lpstr>
      <vt:lpstr>EFFECTIVE COMMUNICATION GUIDELINES:</vt:lpstr>
      <vt:lpstr>How to Add Subtitles to a YouTube Video</vt:lpstr>
      <vt:lpstr>EFFECTIVE COMMUNICATION GUIDELINES:</vt:lpstr>
      <vt:lpstr>EFFECTIVE COMMUNICATION GUIDELINES CONT.:</vt:lpstr>
      <vt:lpstr>EFFECTIVE COMMUNICATION GUIDELINES CONT.:</vt:lpstr>
      <vt:lpstr>Best practices for inclusive presentations:</vt:lpstr>
      <vt:lpstr>Best practices for inclusive presentations:</vt:lpstr>
      <vt:lpstr>THANK YOU! This was adapted from the Association of University Centers on Disabilities: Accessibility and Inclusion, 2016, and the Alabama Counseling Association: Accommodating Individuals with Disabilities, 2014.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SACES 2022 PRESENTER GUIDELINES FOR ACCESSIBILITY AND INCLUSION</dc:title>
  <dc:creator>Hannah C</dc:creator>
  <cp:keywords>DAFH0SE_D-E,BAEtwnoboXk</cp:keywords>
  <cp:lastModifiedBy>Hannah Carter</cp:lastModifiedBy>
  <cp:revision>1</cp:revision>
  <dcterms:created xsi:type="dcterms:W3CDTF">2022-08-17T17:17:18Z</dcterms:created>
  <dcterms:modified xsi:type="dcterms:W3CDTF">2022-08-17T17:23:17Z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2022-08-17T00:00:00Z</vt:filetime>
  </property>
</Properties>
</file>